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16"/>
  </p:notesMasterIdLst>
  <p:sldIdLst>
    <p:sldId id="289" r:id="rId2"/>
    <p:sldId id="304" r:id="rId3"/>
    <p:sldId id="1233" r:id="rId4"/>
    <p:sldId id="1200" r:id="rId5"/>
    <p:sldId id="291" r:id="rId6"/>
    <p:sldId id="301" r:id="rId7"/>
    <p:sldId id="1239" r:id="rId8"/>
    <p:sldId id="1240" r:id="rId9"/>
    <p:sldId id="1241" r:id="rId10"/>
    <p:sldId id="1235" r:id="rId11"/>
    <p:sldId id="363" r:id="rId12"/>
    <p:sldId id="1237" r:id="rId13"/>
    <p:sldId id="1244" r:id="rId14"/>
    <p:sldId id="1242" r:id="rId15"/>
  </p:sldIdLst>
  <p:sldSz cx="9144000" cy="5143500" type="screen16x9"/>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8C98EA-D864-4261-B503-6CE854F19BE3}" v="1" dt="2026-07-14T11:15:27.0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96" autoAdjust="0"/>
    <p:restoredTop sz="88176" autoAdjust="0"/>
  </p:normalViewPr>
  <p:slideViewPr>
    <p:cSldViewPr snapToGrid="0" showGuides="1">
      <p:cViewPr varScale="1">
        <p:scale>
          <a:sx n="129" d="100"/>
          <a:sy n="129" d="100"/>
        </p:scale>
        <p:origin x="9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adija Moobe" userId="4abefe44-fff9-40da-b877-818fee23da54" providerId="ADAL" clId="{27249EF4-3543-4C8F-941F-1084249A1F5E}"/>
    <pc:docChg chg="delSld modSld sldOrd modNotesMaster">
      <pc:chgData name="Khadija Moobe" userId="4abefe44-fff9-40da-b877-818fee23da54" providerId="ADAL" clId="{27249EF4-3543-4C8F-941F-1084249A1F5E}" dt="2026-07-15T10:44:09.748" v="44" actId="20577"/>
      <pc:docMkLst>
        <pc:docMk/>
      </pc:docMkLst>
      <pc:sldChg chg="modSp mod">
        <pc:chgData name="Khadija Moobe" userId="4abefe44-fff9-40da-b877-818fee23da54" providerId="ADAL" clId="{27249EF4-3543-4C8F-941F-1084249A1F5E}" dt="2026-07-15T10:43:45.604" v="10" actId="20577"/>
        <pc:sldMkLst>
          <pc:docMk/>
          <pc:sldMk cId="649083664" sldId="291"/>
        </pc:sldMkLst>
        <pc:graphicFrameChg chg="modGraphic">
          <ac:chgData name="Khadija Moobe" userId="4abefe44-fff9-40da-b877-818fee23da54" providerId="ADAL" clId="{27249EF4-3543-4C8F-941F-1084249A1F5E}" dt="2026-07-15T10:43:45.604" v="10" actId="20577"/>
          <ac:graphicFrameMkLst>
            <pc:docMk/>
            <pc:sldMk cId="649083664" sldId="291"/>
            <ac:graphicFrameMk id="4" creationId="{1EFFF321-3503-51C7-2F4C-AAE9CC0498F6}"/>
          </ac:graphicFrameMkLst>
        </pc:graphicFrameChg>
      </pc:sldChg>
      <pc:sldChg chg="modSp mod">
        <pc:chgData name="Khadija Moobe" userId="4abefe44-fff9-40da-b877-818fee23da54" providerId="ADAL" clId="{27249EF4-3543-4C8F-941F-1084249A1F5E}" dt="2026-07-15T10:44:09.748" v="44" actId="20577"/>
        <pc:sldMkLst>
          <pc:docMk/>
          <pc:sldMk cId="3036432986" sldId="301"/>
        </pc:sldMkLst>
        <pc:graphicFrameChg chg="modGraphic">
          <ac:chgData name="Khadija Moobe" userId="4abefe44-fff9-40da-b877-818fee23da54" providerId="ADAL" clId="{27249EF4-3543-4C8F-941F-1084249A1F5E}" dt="2026-07-15T10:44:09.748" v="44" actId="20577"/>
          <ac:graphicFrameMkLst>
            <pc:docMk/>
            <pc:sldMk cId="3036432986" sldId="301"/>
            <ac:graphicFrameMk id="4" creationId="{1EFFF321-3503-51C7-2F4C-AAE9CC0498F6}"/>
          </ac:graphicFrameMkLst>
        </pc:graphicFrameChg>
      </pc:sldChg>
      <pc:sldChg chg="ord">
        <pc:chgData name="Khadija Moobe" userId="4abefe44-fff9-40da-b877-818fee23da54" providerId="ADAL" clId="{27249EF4-3543-4C8F-941F-1084249A1F5E}" dt="2026-07-14T11:18:44.783" v="4"/>
        <pc:sldMkLst>
          <pc:docMk/>
          <pc:sldMk cId="1985907734" sldId="363"/>
        </pc:sldMkLst>
      </pc:sldChg>
      <pc:sldChg chg="del">
        <pc:chgData name="Khadija Moobe" userId="4abefe44-fff9-40da-b877-818fee23da54" providerId="ADAL" clId="{27249EF4-3543-4C8F-941F-1084249A1F5E}" dt="2026-07-14T11:19:03.605" v="5" actId="2696"/>
        <pc:sldMkLst>
          <pc:docMk/>
          <pc:sldMk cId="3048297062" sldId="12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A9AF789D-2F7D-7944-9B9A-32287AAA22F9}" type="datetimeFigureOut">
              <a:rPr lang="en-US" smtClean="0"/>
              <a:t>7/15/2026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30E89CEE-15FC-9A45-BD65-6C04F7A750A6}" type="slidenum">
              <a:rPr lang="en-US" smtClean="0"/>
              <a:t>‹#›</a:t>
            </a:fld>
            <a:endParaRPr lang="en-US"/>
          </a:p>
        </p:txBody>
      </p:sp>
    </p:spTree>
    <p:extLst>
      <p:ext uri="{BB962C8B-B14F-4D97-AF65-F5344CB8AC3E}">
        <p14:creationId xmlns:p14="http://schemas.microsoft.com/office/powerpoint/2010/main" val="46537235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E89CEE-15FC-9A45-BD65-6C04F7A750A6}" type="slidenum">
              <a:rPr lang="en-US" smtClean="0"/>
              <a:t>1</a:t>
            </a:fld>
            <a:endParaRPr lang="en-US"/>
          </a:p>
        </p:txBody>
      </p:sp>
    </p:spTree>
    <p:extLst>
      <p:ext uri="{BB962C8B-B14F-4D97-AF65-F5344CB8AC3E}">
        <p14:creationId xmlns:p14="http://schemas.microsoft.com/office/powerpoint/2010/main" val="821661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E89CEE-15FC-9A45-BD65-6C04F7A750A6}" type="slidenum">
              <a:rPr lang="en-US" smtClean="0"/>
              <a:t>7</a:t>
            </a:fld>
            <a:endParaRPr lang="en-US"/>
          </a:p>
        </p:txBody>
      </p:sp>
    </p:spTree>
    <p:extLst>
      <p:ext uri="{BB962C8B-B14F-4D97-AF65-F5344CB8AC3E}">
        <p14:creationId xmlns:p14="http://schemas.microsoft.com/office/powerpoint/2010/main" val="12028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E89CEE-15FC-9A45-BD65-6C04F7A750A6}" type="slidenum">
              <a:rPr lang="en-US" smtClean="0"/>
              <a:t>11</a:t>
            </a:fld>
            <a:endParaRPr lang="en-US"/>
          </a:p>
        </p:txBody>
      </p:sp>
    </p:spTree>
    <p:extLst>
      <p:ext uri="{BB962C8B-B14F-4D97-AF65-F5344CB8AC3E}">
        <p14:creationId xmlns:p14="http://schemas.microsoft.com/office/powerpoint/2010/main" val="33702536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1">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200E082-EF26-0A52-F3CC-12AEC6F2089B}"/>
              </a:ext>
            </a:extLst>
          </p:cNvPr>
          <p:cNvSpPr>
            <a:spLocks noGrp="1"/>
          </p:cNvSpPr>
          <p:nvPr>
            <p:ph type="title"/>
          </p:nvPr>
        </p:nvSpPr>
        <p:spPr>
          <a:xfrm>
            <a:off x="431801" y="2074664"/>
            <a:ext cx="8405812" cy="798127"/>
          </a:xfrm>
          <a:prstGeom prst="rect">
            <a:avLst/>
          </a:prstGeom>
        </p:spPr>
        <p:txBody>
          <a:bodyPr vert="horz" lIns="0" tIns="0" rIns="0" bIns="0" rtlCol="0" anchor="t" anchorCtr="0">
            <a:normAutofit/>
          </a:bodyPr>
          <a:lstStyle>
            <a:lvl1pPr>
              <a:defRPr sz="3000">
                <a:solidFill>
                  <a:schemeClr val="tx2"/>
                </a:solidFill>
              </a:defRPr>
            </a:lvl1pPr>
          </a:lstStyle>
          <a:p>
            <a:r>
              <a:rPr lang="en-GB" dirty="0"/>
              <a:t>Click to edit Master title style</a:t>
            </a:r>
            <a:endParaRPr lang="en-US" dirty="0"/>
          </a:p>
        </p:txBody>
      </p:sp>
      <p:sp>
        <p:nvSpPr>
          <p:cNvPr id="10" name="Subtitle 5">
            <a:extLst>
              <a:ext uri="{FF2B5EF4-FFF2-40B4-BE49-F238E27FC236}">
                <a16:creationId xmlns:a16="http://schemas.microsoft.com/office/drawing/2014/main" id="{A27A94CE-3C40-E2F0-8E60-77AC73AAEF78}"/>
              </a:ext>
            </a:extLst>
          </p:cNvPr>
          <p:cNvSpPr>
            <a:spLocks noGrp="1"/>
          </p:cNvSpPr>
          <p:nvPr>
            <p:ph type="subTitle" idx="1"/>
          </p:nvPr>
        </p:nvSpPr>
        <p:spPr>
          <a:xfrm>
            <a:off x="431801" y="2872791"/>
            <a:ext cx="8405812" cy="1244129"/>
          </a:xfrm>
          <a:prstGeom prst="rect">
            <a:avLst/>
          </a:prstGeom>
        </p:spPr>
        <p:txBody>
          <a:bodyPr lIns="0" tIns="0" rIns="0" bIns="0">
            <a:normAutofit/>
          </a:bodyPr>
          <a:lstStyle>
            <a:lvl1pPr marL="0" indent="0">
              <a:buNone/>
              <a:defRPr sz="2000"/>
            </a:lvl1pPr>
          </a:lstStyle>
          <a:p>
            <a:endParaRPr lang="en-US" dirty="0"/>
          </a:p>
        </p:txBody>
      </p:sp>
      <p:pic>
        <p:nvPicPr>
          <p:cNvPr id="14" name="Picture 13">
            <a:extLst>
              <a:ext uri="{FF2B5EF4-FFF2-40B4-BE49-F238E27FC236}">
                <a16:creationId xmlns:a16="http://schemas.microsoft.com/office/drawing/2014/main" id="{769BFA01-B7DD-5690-33AE-CC858F70B9D0}"/>
              </a:ext>
            </a:extLst>
          </p:cNvPr>
          <p:cNvPicPr>
            <a:picLocks noChangeAspect="1"/>
          </p:cNvPicPr>
          <p:nvPr userDrawn="1"/>
        </p:nvPicPr>
        <p:blipFill>
          <a:blip r:embed="rId2"/>
          <a:stretch>
            <a:fillRect/>
          </a:stretch>
        </p:blipFill>
        <p:spPr>
          <a:xfrm>
            <a:off x="431801" y="276037"/>
            <a:ext cx="2603831" cy="893612"/>
          </a:xfrm>
          <a:prstGeom prst="rect">
            <a:avLst/>
          </a:prstGeom>
        </p:spPr>
      </p:pic>
      <p:sp>
        <p:nvSpPr>
          <p:cNvPr id="2" name="Date Placeholder 1">
            <a:extLst>
              <a:ext uri="{FF2B5EF4-FFF2-40B4-BE49-F238E27FC236}">
                <a16:creationId xmlns:a16="http://schemas.microsoft.com/office/drawing/2014/main" id="{CC8D1F59-6B12-FB12-69A2-0332AE92869E}"/>
              </a:ext>
            </a:extLst>
          </p:cNvPr>
          <p:cNvSpPr>
            <a:spLocks noGrp="1"/>
          </p:cNvSpPr>
          <p:nvPr>
            <p:ph type="dt" sz="half" idx="10"/>
          </p:nvPr>
        </p:nvSpPr>
        <p:spPr/>
        <p:txBody>
          <a:bodyPr/>
          <a:lstStyle/>
          <a:p>
            <a:r>
              <a:rPr lang="en-GB"/>
              <a:t>Confidential &amp; proprietary</a:t>
            </a:r>
            <a:endParaRPr lang="en-US" dirty="0"/>
          </a:p>
        </p:txBody>
      </p:sp>
      <p:sp>
        <p:nvSpPr>
          <p:cNvPr id="3" name="Slide Number Placeholder 2">
            <a:extLst>
              <a:ext uri="{FF2B5EF4-FFF2-40B4-BE49-F238E27FC236}">
                <a16:creationId xmlns:a16="http://schemas.microsoft.com/office/drawing/2014/main" id="{10DB3A3B-2F2B-39D2-FDF9-F12BBB3B3744}"/>
              </a:ext>
            </a:extLst>
          </p:cNvPr>
          <p:cNvSpPr>
            <a:spLocks noGrp="1"/>
          </p:cNvSpPr>
          <p:nvPr>
            <p:ph type="sldNum" sz="quarter" idx="11"/>
          </p:nvPr>
        </p:nvSpPr>
        <p:spPr/>
        <p:txBody>
          <a:bodyPr/>
          <a:lstStyle/>
          <a:p>
            <a:fld id="{AA9DB25A-57E1-2746-8894-CAE7A47D4B2A}" type="slidenum">
              <a:rPr lang="en-US" smtClean="0"/>
              <a:pPr/>
              <a:t>‹#›</a:t>
            </a:fld>
            <a:endParaRPr lang="en-US" dirty="0"/>
          </a:p>
        </p:txBody>
      </p:sp>
      <p:sp>
        <p:nvSpPr>
          <p:cNvPr id="4" name="Rounded Rectangle 3">
            <a:extLst>
              <a:ext uri="{FF2B5EF4-FFF2-40B4-BE49-F238E27FC236}">
                <a16:creationId xmlns:a16="http://schemas.microsoft.com/office/drawing/2014/main" id="{F6854FC0-5C36-5654-A166-606706E27267}"/>
              </a:ext>
            </a:extLst>
          </p:cNvPr>
          <p:cNvSpPr/>
          <p:nvPr userDrawn="1"/>
        </p:nvSpPr>
        <p:spPr>
          <a:xfrm>
            <a:off x="431800" y="1815551"/>
            <a:ext cx="8280400" cy="152225"/>
          </a:xfrm>
          <a:prstGeom prst="roundRect">
            <a:avLst>
              <a:gd name="adj" fmla="val 6076"/>
            </a:avLst>
          </a:prstGeom>
          <a:gradFill>
            <a:gsLst>
              <a:gs pos="39000">
                <a:srgbClr val="3260C2"/>
              </a:gs>
              <a:gs pos="20000">
                <a:schemeClr val="accent1"/>
              </a:gs>
              <a:gs pos="90000">
                <a:schemeClr val="tx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Tree>
    <p:extLst>
      <p:ext uri="{BB962C8B-B14F-4D97-AF65-F5344CB8AC3E}">
        <p14:creationId xmlns:p14="http://schemas.microsoft.com/office/powerpoint/2010/main" val="1535990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NHS light blu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467415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7215-AAC3-0CF0-B4EC-279E3156EC8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D458D5D-E4D9-4254-A19B-B42031E3822D}"/>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819D4587-52AB-EFA9-7DA3-6F52B6453BEB}"/>
              </a:ext>
            </a:extLst>
          </p:cNvPr>
          <p:cNvSpPr>
            <a:spLocks noGrp="1"/>
          </p:cNvSpPr>
          <p:nvPr>
            <p:ph type="sldNum" sz="quarter" idx="11"/>
          </p:nvPr>
        </p:nvSpPr>
        <p:spPr/>
        <p:txBody>
          <a:bodyPr/>
          <a:lstStyle/>
          <a:p>
            <a:fld id="{AA9DB25A-57E1-2746-8894-CAE7A47D4B2A}" type="slidenum">
              <a:rPr lang="en-US" smtClean="0"/>
              <a:pPr/>
              <a:t>‹#›</a:t>
            </a:fld>
            <a:endParaRPr lang="en-US" dirty="0"/>
          </a:p>
        </p:txBody>
      </p:sp>
    </p:spTree>
    <p:extLst>
      <p:ext uri="{BB962C8B-B14F-4D97-AF65-F5344CB8AC3E}">
        <p14:creationId xmlns:p14="http://schemas.microsoft.com/office/powerpoint/2010/main" val="3022124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7675" y="205978"/>
            <a:ext cx="6410326" cy="479822"/>
          </a:xfrm>
        </p:spPr>
        <p:txBody>
          <a:bodyPr>
            <a:normAutofit/>
          </a:bodyPr>
          <a:lstStyle>
            <a:lvl1pPr>
              <a:defRPr sz="1225" b="1">
                <a:solidFill>
                  <a:srgbClr val="8246A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47675" y="1104433"/>
            <a:ext cx="8239126" cy="3508772"/>
          </a:xfrm>
        </p:spPr>
        <p:txBody>
          <a:bodyPr/>
          <a:lstStyle>
            <a:lvl1pPr marL="0" indent="0">
              <a:spcBef>
                <a:spcPts val="408"/>
              </a:spcBef>
              <a:buFont typeface="Arial" panose="020B0604020202020204" pitchFamily="34" charset="0"/>
              <a:buNone/>
              <a:defRPr sz="1225" b="1">
                <a:solidFill>
                  <a:srgbClr val="8246AF"/>
                </a:solidFill>
                <a:latin typeface="Arial" panose="020B0604020202020204" pitchFamily="34" charset="0"/>
                <a:cs typeface="Arial" panose="020B0604020202020204" pitchFamily="34" charset="0"/>
              </a:defRPr>
            </a:lvl1pPr>
            <a:lvl2pPr marL="179468" indent="-179468">
              <a:spcBef>
                <a:spcPts val="408"/>
              </a:spcBef>
              <a:buFont typeface="Arial" panose="020B0604020202020204" pitchFamily="34" charset="0"/>
              <a:buChar char="•"/>
              <a:defRPr sz="1089">
                <a:solidFill>
                  <a:srgbClr val="8246AF"/>
                </a:solidFill>
                <a:latin typeface="Arial" panose="020B0604020202020204" pitchFamily="34" charset="0"/>
                <a:cs typeface="Arial" panose="020B0604020202020204" pitchFamily="34" charset="0"/>
              </a:defRPr>
            </a:lvl2pPr>
            <a:lvl3pPr marL="338243" indent="-179468">
              <a:spcBef>
                <a:spcPts val="408"/>
              </a:spcBef>
              <a:buFont typeface="Arial" panose="020B0604020202020204" pitchFamily="34" charset="0"/>
              <a:buChar char="•"/>
              <a:defRPr sz="953">
                <a:solidFill>
                  <a:srgbClr val="8246AF"/>
                </a:solidFill>
                <a:latin typeface="Arial" panose="020B0604020202020204" pitchFamily="34" charset="0"/>
                <a:cs typeface="Arial" panose="020B0604020202020204" pitchFamily="34" charset="0"/>
              </a:defRPr>
            </a:lvl3pPr>
            <a:lvl4pPr marL="490538" indent="-179468">
              <a:spcBef>
                <a:spcPts val="408"/>
              </a:spcBef>
              <a:buFont typeface="Arial" panose="020B0604020202020204" pitchFamily="34" charset="0"/>
              <a:buChar char="•"/>
              <a:defRPr sz="953">
                <a:solidFill>
                  <a:srgbClr val="8246AF"/>
                </a:solidFill>
                <a:latin typeface="Arial" panose="020B0604020202020204" pitchFamily="34" charset="0"/>
                <a:cs typeface="Arial" panose="020B0604020202020204" pitchFamily="34" charset="0"/>
              </a:defRPr>
            </a:lvl4pPr>
            <a:lvl5pPr marL="649313" indent="-179468">
              <a:spcBef>
                <a:spcPts val="408"/>
              </a:spcBef>
              <a:buFont typeface="Arial" panose="020B0604020202020204" pitchFamily="34" charset="0"/>
              <a:buChar char="•"/>
              <a:defRPr sz="816">
                <a:solidFill>
                  <a:srgbClr val="8246AF"/>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592E42FD-1A29-9A4C-A78F-34C6745B5B59}"/>
              </a:ext>
            </a:extLst>
          </p:cNvPr>
          <p:cNvSpPr/>
          <p:nvPr userDrawn="1"/>
        </p:nvSpPr>
        <p:spPr>
          <a:xfrm>
            <a:off x="0" y="-17627"/>
            <a:ext cx="9144000" cy="45719"/>
          </a:xfrm>
          <a:prstGeom prst="rect">
            <a:avLst/>
          </a:prstGeom>
          <a:solidFill>
            <a:srgbClr val="8246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5">
              <a:latin typeface="Arial" panose="020B0604020202020204" pitchFamily="34" charset="0"/>
              <a:cs typeface="Arial" panose="020B0604020202020204" pitchFamily="34" charset="0"/>
            </a:endParaRPr>
          </a:p>
        </p:txBody>
      </p:sp>
      <p:sp>
        <p:nvSpPr>
          <p:cNvPr id="7" name="Slide Number Placeholder 5">
            <a:extLst>
              <a:ext uri="{FF2B5EF4-FFF2-40B4-BE49-F238E27FC236}">
                <a16:creationId xmlns:a16="http://schemas.microsoft.com/office/drawing/2014/main" id="{C19F7D8C-C447-0649-A040-3D8F7EB6C966}"/>
              </a:ext>
            </a:extLst>
          </p:cNvPr>
          <p:cNvSpPr>
            <a:spLocks noGrp="1"/>
          </p:cNvSpPr>
          <p:nvPr>
            <p:ph type="sldNum" sz="quarter" idx="12"/>
          </p:nvPr>
        </p:nvSpPr>
        <p:spPr>
          <a:xfrm>
            <a:off x="6553200" y="4931724"/>
            <a:ext cx="2133600" cy="169049"/>
          </a:xfrm>
        </p:spPr>
        <p:txBody>
          <a:bodyPr/>
          <a:lstStyle>
            <a:lvl1pPr>
              <a:defRPr sz="612">
                <a:solidFill>
                  <a:schemeClr val="bg1">
                    <a:lumMod val="50000"/>
                  </a:schemeClr>
                </a:solidFill>
                <a:latin typeface="Arial" panose="020B0604020202020204" pitchFamily="34" charset="0"/>
                <a:cs typeface="Arial" panose="020B0604020202020204" pitchFamily="34" charset="0"/>
              </a:defRPr>
            </a:lvl1pPr>
          </a:lstStyle>
          <a:p>
            <a:fld id="{FF240F16-35E0-49D3-851D-B169E9643B23}" type="slidenum">
              <a:rPr lang="en-US" smtClean="0"/>
              <a:pPr/>
              <a:t>‹#›</a:t>
            </a:fld>
            <a:endParaRPr lang="en-US"/>
          </a:p>
        </p:txBody>
      </p:sp>
    </p:spTree>
    <p:extLst>
      <p:ext uri="{BB962C8B-B14F-4D97-AF65-F5344CB8AC3E}">
        <p14:creationId xmlns:p14="http://schemas.microsoft.com/office/powerpoint/2010/main" val="2196190262"/>
      </p:ext>
    </p:extLst>
  </p:cSld>
  <p:clrMapOvr>
    <a:masterClrMapping/>
  </p:clrMapOvr>
  <p:extLst>
    <p:ext uri="{DCECCB84-F9BA-43D5-87BE-67443E8EF086}">
      <p15:sldGuideLst xmlns:p15="http://schemas.microsoft.com/office/powerpoint/2012/main">
        <p15:guide id="1" orient="horz" pos="406">
          <p15:clr>
            <a:srgbClr val="FBAE40"/>
          </p15:clr>
        </p15:guide>
        <p15:guide id="2" pos="336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cxnSp>
        <p:nvCxnSpPr>
          <p:cNvPr id="7" name="Straight Connector 6"/>
          <p:cNvCxnSpPr/>
          <p:nvPr userDrawn="1"/>
        </p:nvCxnSpPr>
        <p:spPr>
          <a:xfrm>
            <a:off x="1447800" y="1581150"/>
            <a:ext cx="6248400" cy="0"/>
          </a:xfrm>
          <a:prstGeom prst="line">
            <a:avLst/>
          </a:prstGeom>
          <a:ln w="22225" cap="rnd">
            <a:solidFill>
              <a:srgbClr val="47D7AC">
                <a:alpha val="9882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1447800" y="3314700"/>
            <a:ext cx="6248400" cy="0"/>
          </a:xfrm>
          <a:prstGeom prst="line">
            <a:avLst/>
          </a:prstGeom>
          <a:ln w="22225" cap="rnd">
            <a:solidFill>
              <a:srgbClr val="47D7AC">
                <a:alpha val="98824"/>
              </a:srgbClr>
            </a:solidFill>
            <a:prstDash val="sysDot"/>
          </a:ln>
        </p:spPr>
        <p:style>
          <a:lnRef idx="1">
            <a:schemeClr val="accent1"/>
          </a:lnRef>
          <a:fillRef idx="0">
            <a:schemeClr val="accent1"/>
          </a:fillRef>
          <a:effectRef idx="0">
            <a:schemeClr val="accent1"/>
          </a:effectRef>
          <a:fontRef idx="minor">
            <a:schemeClr val="tx1"/>
          </a:fontRef>
        </p:style>
      </p:cxnSp>
      <p:sp>
        <p:nvSpPr>
          <p:cNvPr id="9" name="Content Placeholder 11"/>
          <p:cNvSpPr>
            <a:spLocks noGrp="1"/>
          </p:cNvSpPr>
          <p:nvPr>
            <p:ph sz="quarter" idx="10" hasCustomPrompt="1"/>
          </p:nvPr>
        </p:nvSpPr>
        <p:spPr>
          <a:xfrm>
            <a:off x="1447800" y="1771655"/>
            <a:ext cx="6248400" cy="277415"/>
          </a:xfrm>
        </p:spPr>
        <p:txBody>
          <a:bodyPr/>
          <a:lstStyle>
            <a:lvl1pPr algn="ctr">
              <a:defRPr b="0" baseline="0">
                <a:solidFill>
                  <a:srgbClr val="47D7AC"/>
                </a:solidFill>
                <a:latin typeface="Arial" panose="020B0604020202020204" pitchFamily="34" charset="0"/>
                <a:cs typeface="Arial" panose="020B0604020202020204" pitchFamily="34" charset="0"/>
              </a:defRPr>
            </a:lvl1pPr>
          </a:lstStyle>
          <a:p>
            <a:pPr lvl="0"/>
            <a:r>
              <a:rPr lang="en-US" dirty="0"/>
              <a:t>DECK NAME</a:t>
            </a:r>
            <a:endParaRPr lang="en-GB" dirty="0"/>
          </a:p>
        </p:txBody>
      </p:sp>
      <p:sp>
        <p:nvSpPr>
          <p:cNvPr id="10" name="Text Placeholder 14"/>
          <p:cNvSpPr>
            <a:spLocks noGrp="1"/>
          </p:cNvSpPr>
          <p:nvPr>
            <p:ph type="body" sz="quarter" idx="11" hasCustomPrompt="1"/>
          </p:nvPr>
        </p:nvSpPr>
        <p:spPr>
          <a:xfrm>
            <a:off x="1447800" y="2457450"/>
            <a:ext cx="6248400" cy="571500"/>
          </a:xfrm>
        </p:spPr>
        <p:txBody>
          <a:bodyPr>
            <a:normAutofit/>
          </a:bodyPr>
          <a:lstStyle>
            <a:lvl1pPr algn="ctr">
              <a:defRPr sz="2722">
                <a:solidFill>
                  <a:srgbClr val="47D7AC"/>
                </a:solidFill>
                <a:latin typeface="Arial" panose="020B0604020202020204" pitchFamily="34" charset="0"/>
                <a:cs typeface="Arial" panose="020B0604020202020204" pitchFamily="34" charset="0"/>
              </a:defRPr>
            </a:lvl1pPr>
          </a:lstStyle>
          <a:p>
            <a:pPr lvl="0"/>
            <a:r>
              <a:rPr lang="en-US" dirty="0"/>
              <a:t>Section header</a:t>
            </a:r>
            <a:endParaRPr lang="en-GB" dirty="0"/>
          </a:p>
        </p:txBody>
      </p:sp>
      <p:sp>
        <p:nvSpPr>
          <p:cNvPr id="11" name="Rectangle 10">
            <a:extLst>
              <a:ext uri="{FF2B5EF4-FFF2-40B4-BE49-F238E27FC236}">
                <a16:creationId xmlns:a16="http://schemas.microsoft.com/office/drawing/2014/main" id="{A9119357-B289-6149-A96A-B3F4A00B4503}"/>
              </a:ext>
            </a:extLst>
          </p:cNvPr>
          <p:cNvSpPr/>
          <p:nvPr userDrawn="1"/>
        </p:nvSpPr>
        <p:spPr>
          <a:xfrm>
            <a:off x="0" y="-17627"/>
            <a:ext cx="9144000" cy="45719"/>
          </a:xfrm>
          <a:prstGeom prst="rect">
            <a:avLst/>
          </a:prstGeom>
          <a:solidFill>
            <a:srgbClr val="47D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5">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0215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BC0A9-22F1-4325-B11C-92478092B4A0}"/>
              </a:ext>
            </a:extLst>
          </p:cNvPr>
          <p:cNvSpPr>
            <a:spLocks noGrp="1"/>
          </p:cNvSpPr>
          <p:nvPr>
            <p:ph type="title"/>
          </p:nvPr>
        </p:nvSpPr>
        <p:spPr/>
        <p:txBody>
          <a:bodyPr/>
          <a:lstStyle>
            <a:lvl1pPr>
              <a:defRPr>
                <a:solidFill>
                  <a:srgbClr val="8246AF"/>
                </a:solidFill>
              </a:defRPr>
            </a:lvl1pPr>
          </a:lstStyle>
          <a:p>
            <a:r>
              <a:rPr lang="en-US" dirty="0"/>
              <a:t>Click to edit Master title style</a:t>
            </a:r>
            <a:endParaRPr lang="en-GB" dirty="0"/>
          </a:p>
        </p:txBody>
      </p:sp>
      <p:sp>
        <p:nvSpPr>
          <p:cNvPr id="3" name="Slide Number Placeholder 2">
            <a:extLst>
              <a:ext uri="{FF2B5EF4-FFF2-40B4-BE49-F238E27FC236}">
                <a16:creationId xmlns:a16="http://schemas.microsoft.com/office/drawing/2014/main" id="{2FD2DA7E-46F4-411E-A53D-F3C14CDEDD97}"/>
              </a:ext>
            </a:extLst>
          </p:cNvPr>
          <p:cNvSpPr>
            <a:spLocks noGrp="1"/>
          </p:cNvSpPr>
          <p:nvPr>
            <p:ph type="sldNum" sz="quarter" idx="10"/>
          </p:nvPr>
        </p:nvSpPr>
        <p:spPr/>
        <p:txBody>
          <a:bodyPr/>
          <a:lstStyle/>
          <a:p>
            <a:fld id="{FF240F16-35E0-49D3-851D-B169E9643B23}" type="slidenum">
              <a:rPr lang="en-US" smtClean="0"/>
              <a:pPr/>
              <a:t>‹#›</a:t>
            </a:fld>
            <a:endParaRPr lang="en-US"/>
          </a:p>
        </p:txBody>
      </p:sp>
    </p:spTree>
    <p:extLst>
      <p:ext uri="{BB962C8B-B14F-4D97-AF65-F5344CB8AC3E}">
        <p14:creationId xmlns:p14="http://schemas.microsoft.com/office/powerpoint/2010/main" val="3814319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2">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0F54CF0E-AA59-9304-F68F-092DEDF76F62}"/>
              </a:ext>
            </a:extLst>
          </p:cNvPr>
          <p:cNvSpPr>
            <a:spLocks noGrp="1"/>
          </p:cNvSpPr>
          <p:nvPr>
            <p:ph type="title"/>
          </p:nvPr>
        </p:nvSpPr>
        <p:spPr>
          <a:xfrm>
            <a:off x="431801" y="2074664"/>
            <a:ext cx="3301999" cy="798127"/>
          </a:xfrm>
          <a:prstGeom prst="rect">
            <a:avLst/>
          </a:prstGeom>
        </p:spPr>
        <p:txBody>
          <a:bodyPr vert="horz" lIns="0" tIns="0" rIns="0" bIns="0" rtlCol="0" anchor="t" anchorCtr="0">
            <a:normAutofit/>
          </a:bodyPr>
          <a:lstStyle>
            <a:lvl1pPr>
              <a:defRPr sz="3000">
                <a:solidFill>
                  <a:schemeClr val="tx2"/>
                </a:solidFill>
              </a:defRPr>
            </a:lvl1pPr>
          </a:lstStyle>
          <a:p>
            <a:r>
              <a:rPr lang="en-GB" dirty="0"/>
              <a:t>Click to edit Master title style</a:t>
            </a:r>
            <a:endParaRPr lang="en-US" dirty="0"/>
          </a:p>
        </p:txBody>
      </p:sp>
      <p:sp>
        <p:nvSpPr>
          <p:cNvPr id="15" name="Subtitle 5">
            <a:extLst>
              <a:ext uri="{FF2B5EF4-FFF2-40B4-BE49-F238E27FC236}">
                <a16:creationId xmlns:a16="http://schemas.microsoft.com/office/drawing/2014/main" id="{ABAFC37C-0DBF-E6B8-A1DC-E222FFD4D506}"/>
              </a:ext>
            </a:extLst>
          </p:cNvPr>
          <p:cNvSpPr>
            <a:spLocks noGrp="1"/>
          </p:cNvSpPr>
          <p:nvPr>
            <p:ph type="subTitle" idx="1"/>
          </p:nvPr>
        </p:nvSpPr>
        <p:spPr>
          <a:xfrm>
            <a:off x="446306" y="3366172"/>
            <a:ext cx="3301999" cy="1244129"/>
          </a:xfrm>
          <a:prstGeom prst="rect">
            <a:avLst/>
          </a:prstGeom>
        </p:spPr>
        <p:txBody>
          <a:bodyPr lIns="0" tIns="0" rIns="0" bIns="0">
            <a:normAutofit/>
          </a:bodyPr>
          <a:lstStyle>
            <a:lvl1pPr marL="0" indent="0">
              <a:buNone/>
              <a:defRPr sz="2000"/>
            </a:lvl1pPr>
          </a:lstStyle>
          <a:p>
            <a:endParaRPr lang="en-US" dirty="0"/>
          </a:p>
        </p:txBody>
      </p:sp>
      <p:pic>
        <p:nvPicPr>
          <p:cNvPr id="17" name="Picture 16">
            <a:extLst>
              <a:ext uri="{FF2B5EF4-FFF2-40B4-BE49-F238E27FC236}">
                <a16:creationId xmlns:a16="http://schemas.microsoft.com/office/drawing/2014/main" id="{FAE8CC09-9D85-4735-A798-8A3EF2DEF31C}"/>
              </a:ext>
            </a:extLst>
          </p:cNvPr>
          <p:cNvPicPr>
            <a:picLocks noChangeAspect="1"/>
          </p:cNvPicPr>
          <p:nvPr userDrawn="1"/>
        </p:nvPicPr>
        <p:blipFill rotWithShape="1">
          <a:blip r:embed="rId2"/>
          <a:srcRect l="3613" t="9125" r="38636" b="35883"/>
          <a:stretch/>
        </p:blipFill>
        <p:spPr>
          <a:xfrm>
            <a:off x="3950209" y="0"/>
            <a:ext cx="5193792" cy="5143500"/>
          </a:xfrm>
          <a:prstGeom prst="rect">
            <a:avLst/>
          </a:prstGeom>
        </p:spPr>
      </p:pic>
      <p:pic>
        <p:nvPicPr>
          <p:cNvPr id="18" name="Picture 17">
            <a:extLst>
              <a:ext uri="{FF2B5EF4-FFF2-40B4-BE49-F238E27FC236}">
                <a16:creationId xmlns:a16="http://schemas.microsoft.com/office/drawing/2014/main" id="{90418039-F054-9215-AED8-72192A7B6A3B}"/>
              </a:ext>
            </a:extLst>
          </p:cNvPr>
          <p:cNvPicPr>
            <a:picLocks noChangeAspect="1"/>
          </p:cNvPicPr>
          <p:nvPr userDrawn="1"/>
        </p:nvPicPr>
        <p:blipFill>
          <a:blip r:embed="rId3"/>
          <a:stretch>
            <a:fillRect/>
          </a:stretch>
        </p:blipFill>
        <p:spPr>
          <a:xfrm>
            <a:off x="431801" y="276037"/>
            <a:ext cx="2603831" cy="893612"/>
          </a:xfrm>
          <a:prstGeom prst="rect">
            <a:avLst/>
          </a:prstGeom>
        </p:spPr>
      </p:pic>
      <p:sp>
        <p:nvSpPr>
          <p:cNvPr id="2" name="Date Placeholder 1">
            <a:extLst>
              <a:ext uri="{FF2B5EF4-FFF2-40B4-BE49-F238E27FC236}">
                <a16:creationId xmlns:a16="http://schemas.microsoft.com/office/drawing/2014/main" id="{BC5B7887-6872-78AF-3EBA-525EEE99C259}"/>
              </a:ext>
            </a:extLst>
          </p:cNvPr>
          <p:cNvSpPr>
            <a:spLocks noGrp="1"/>
          </p:cNvSpPr>
          <p:nvPr>
            <p:ph type="dt" sz="half" idx="10"/>
          </p:nvPr>
        </p:nvSpPr>
        <p:spPr/>
        <p:txBody>
          <a:bodyPr/>
          <a:lstStyle/>
          <a:p>
            <a:r>
              <a:rPr lang="en-GB"/>
              <a:t>Confidential &amp; proprietary</a:t>
            </a:r>
            <a:endParaRPr lang="en-US" dirty="0"/>
          </a:p>
        </p:txBody>
      </p:sp>
    </p:spTree>
    <p:extLst>
      <p:ext uri="{BB962C8B-B14F-4D97-AF65-F5344CB8AC3E}">
        <p14:creationId xmlns:p14="http://schemas.microsoft.com/office/powerpoint/2010/main" val="3933361830"/>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79057-B104-F655-5D57-E1BAF2ADAF2D}"/>
              </a:ext>
            </a:extLst>
          </p:cNvPr>
          <p:cNvSpPr>
            <a:spLocks noGrp="1"/>
          </p:cNvSpPr>
          <p:nvPr>
            <p:ph type="title"/>
          </p:nvPr>
        </p:nvSpPr>
        <p:spPr>
          <a:xfrm>
            <a:off x="431800" y="273844"/>
            <a:ext cx="6914136" cy="564988"/>
          </a:xfrm>
        </p:spPr>
        <p:txBody>
          <a:bodyPr/>
          <a:lstStyle>
            <a:lvl1pPr>
              <a:defRPr sz="2000"/>
            </a:lvl1pPr>
          </a:lstStyle>
          <a:p>
            <a:r>
              <a:rPr lang="en-GB" dirty="0"/>
              <a:t>Click to edit Master title style</a:t>
            </a:r>
            <a:endParaRPr lang="en-US"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p:txBody>
          <a:bodyPr/>
          <a:lstStyle/>
          <a:p>
            <a:fld id="{AA9DB25A-57E1-2746-8894-CAE7A47D4B2A}" type="slidenum">
              <a:rPr lang="en-US" smtClean="0"/>
              <a:pPr/>
              <a:t>‹#›</a:t>
            </a:fld>
            <a:endParaRPr lang="en-US" dirty="0"/>
          </a:p>
        </p:txBody>
      </p:sp>
      <p:sp>
        <p:nvSpPr>
          <p:cNvPr id="7" name="Text Placeholder 2">
            <a:extLst>
              <a:ext uri="{FF2B5EF4-FFF2-40B4-BE49-F238E27FC236}">
                <a16:creationId xmlns:a16="http://schemas.microsoft.com/office/drawing/2014/main" id="{39EA3B09-B24C-F769-AB35-02AB87F6040C}"/>
              </a:ext>
            </a:extLst>
          </p:cNvPr>
          <p:cNvSpPr>
            <a:spLocks noGrp="1"/>
          </p:cNvSpPr>
          <p:nvPr>
            <p:ph idx="1"/>
          </p:nvPr>
        </p:nvSpPr>
        <p:spPr>
          <a:xfrm>
            <a:off x="431801" y="1014292"/>
            <a:ext cx="8280399" cy="3618431"/>
          </a:xfrm>
          <a:prstGeom prst="rect">
            <a:avLst/>
          </a:prstGeom>
        </p:spPr>
        <p:txBody>
          <a:bodyPr vert="horz" lIns="0" tIns="0" rIns="0" bIns="0" rtlCol="0">
            <a:noAutofit/>
          </a:bodyPr>
          <a:lstStyle>
            <a:lvl2pPr>
              <a:buClr>
                <a:schemeClr val="tx2"/>
              </a:buClr>
              <a:defRPr/>
            </a:lvl2pPr>
            <a:lvl3pPr>
              <a:buClr>
                <a:schemeClr val="tx2"/>
              </a:buClr>
              <a:defRPr/>
            </a:lvl3pPr>
            <a:lvl4pPr>
              <a:buClr>
                <a:schemeClr val="tx2"/>
              </a:buClr>
              <a:defRPr/>
            </a:lvl4pPr>
            <a:lvl5pPr>
              <a:buClr>
                <a:schemeClr val="tx2"/>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Rounded Rectangle 4">
            <a:extLst>
              <a:ext uri="{FF2B5EF4-FFF2-40B4-BE49-F238E27FC236}">
                <a16:creationId xmlns:a16="http://schemas.microsoft.com/office/drawing/2014/main" id="{0E022C2F-3E85-C792-6C74-50A176EB4161}"/>
              </a:ext>
            </a:extLst>
          </p:cNvPr>
          <p:cNvSpPr/>
          <p:nvPr userDrawn="1"/>
        </p:nvSpPr>
        <p:spPr>
          <a:xfrm>
            <a:off x="431800" y="870181"/>
            <a:ext cx="8280400" cy="36000"/>
          </a:xfrm>
          <a:prstGeom prst="roundRect">
            <a:avLst>
              <a:gd name="adj" fmla="val 6076"/>
            </a:avLst>
          </a:prstGeom>
          <a:gradFill>
            <a:gsLst>
              <a:gs pos="39000">
                <a:srgbClr val="3260C2"/>
              </a:gs>
              <a:gs pos="20000">
                <a:schemeClr val="accent1"/>
              </a:gs>
              <a:gs pos="90000">
                <a:schemeClr val="tx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Tree>
    <p:extLst>
      <p:ext uri="{BB962C8B-B14F-4D97-AF65-F5344CB8AC3E}">
        <p14:creationId xmlns:p14="http://schemas.microsoft.com/office/powerpoint/2010/main" val="4003686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ing a content with backgroun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10668C99-92BE-1B6C-6EB4-C04E935027EB}"/>
              </a:ext>
            </a:extLst>
          </p:cNvPr>
          <p:cNvSpPr/>
          <p:nvPr userDrawn="1"/>
        </p:nvSpPr>
        <p:spPr>
          <a:xfrm>
            <a:off x="213140" y="870181"/>
            <a:ext cx="8717720" cy="3906651"/>
          </a:xfrm>
          <a:prstGeom prst="roundRect">
            <a:avLst>
              <a:gd name="adj" fmla="val 6076"/>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8" name="Title Placeholder 1">
            <a:extLst>
              <a:ext uri="{FF2B5EF4-FFF2-40B4-BE49-F238E27FC236}">
                <a16:creationId xmlns:a16="http://schemas.microsoft.com/office/drawing/2014/main" id="{950221BB-2370-A501-40AF-998309AC1CFD}"/>
              </a:ext>
            </a:extLst>
          </p:cNvPr>
          <p:cNvSpPr>
            <a:spLocks noGrp="1"/>
          </p:cNvSpPr>
          <p:nvPr>
            <p:ph type="title"/>
          </p:nvPr>
        </p:nvSpPr>
        <p:spPr>
          <a:xfrm>
            <a:off x="431800" y="273844"/>
            <a:ext cx="6914136" cy="564988"/>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9" name="Text Placeholder 2">
            <a:extLst>
              <a:ext uri="{FF2B5EF4-FFF2-40B4-BE49-F238E27FC236}">
                <a16:creationId xmlns:a16="http://schemas.microsoft.com/office/drawing/2014/main" id="{4C3F9FA2-9F8D-2AB8-F6B3-2270B978B3F8}"/>
              </a:ext>
            </a:extLst>
          </p:cNvPr>
          <p:cNvSpPr>
            <a:spLocks noGrp="1"/>
          </p:cNvSpPr>
          <p:nvPr>
            <p:ph idx="1"/>
          </p:nvPr>
        </p:nvSpPr>
        <p:spPr>
          <a:xfrm>
            <a:off x="431801" y="1014292"/>
            <a:ext cx="8280400" cy="3618431"/>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58409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gradient">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gradFill>
            <a:gsLst>
              <a:gs pos="39000">
                <a:srgbClr val="3260C2"/>
              </a:gs>
              <a:gs pos="20000">
                <a:schemeClr val="accent1"/>
              </a:gs>
              <a:gs pos="90000">
                <a:schemeClr val="tx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983237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slide OH purpl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2055242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OH mid purpl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1499930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lide NHS dark blu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1027746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slide NHS bright blu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1050973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0" y="273844"/>
            <a:ext cx="6914136" cy="564988"/>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p:cNvSpPr>
            <a:spLocks noGrp="1"/>
          </p:cNvSpPr>
          <p:nvPr>
            <p:ph type="body" idx="1"/>
          </p:nvPr>
        </p:nvSpPr>
        <p:spPr>
          <a:xfrm>
            <a:off x="431801" y="1014292"/>
            <a:ext cx="8280400" cy="3618431"/>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431800" y="4869656"/>
            <a:ext cx="2254250" cy="273844"/>
          </a:xfrm>
          <a:prstGeom prst="rect">
            <a:avLst/>
          </a:prstGeom>
        </p:spPr>
        <p:txBody>
          <a:bodyPr vert="horz" lIns="0" tIns="0" rIns="0" bIns="0" rtlCol="0" anchor="t" anchorCtr="0"/>
          <a:lstStyle>
            <a:lvl1pPr algn="l">
              <a:defRPr sz="800" i="1">
                <a:solidFill>
                  <a:schemeClr val="accent5"/>
                </a:solidFill>
              </a:defRPr>
            </a:lvl1pPr>
          </a:lstStyle>
          <a:p>
            <a:r>
              <a:rPr lang="en-GB"/>
              <a:t>Confidential &amp; proprietary</a:t>
            </a:r>
            <a:endParaRPr lang="en-US" dirty="0"/>
          </a:p>
        </p:txBody>
      </p:sp>
      <p:sp>
        <p:nvSpPr>
          <p:cNvPr id="6" name="Slide Number Placeholder 5"/>
          <p:cNvSpPr>
            <a:spLocks noGrp="1"/>
          </p:cNvSpPr>
          <p:nvPr>
            <p:ph type="sldNum" sz="quarter" idx="4"/>
          </p:nvPr>
        </p:nvSpPr>
        <p:spPr>
          <a:xfrm>
            <a:off x="6457949" y="4869656"/>
            <a:ext cx="2254251" cy="273844"/>
          </a:xfrm>
          <a:prstGeom prst="rect">
            <a:avLst/>
          </a:prstGeom>
        </p:spPr>
        <p:txBody>
          <a:bodyPr vert="horz" lIns="0" tIns="0" rIns="0" bIns="0" rtlCol="0" anchor="t" anchorCtr="0"/>
          <a:lstStyle>
            <a:lvl1pPr algn="r">
              <a:defRPr sz="800">
                <a:solidFill>
                  <a:schemeClr val="accent5"/>
                </a:solidFill>
              </a:defRPr>
            </a:lvl1pPr>
          </a:lstStyle>
          <a:p>
            <a:fld id="{AA9DB25A-57E1-2746-8894-CAE7A47D4B2A}" type="slidenum">
              <a:rPr lang="en-US" smtClean="0"/>
              <a:pPr/>
              <a:t>‹#›</a:t>
            </a:fld>
            <a:endParaRPr lang="en-US" dirty="0"/>
          </a:p>
        </p:txBody>
      </p:sp>
      <p:pic>
        <p:nvPicPr>
          <p:cNvPr id="9" name="Picture 8">
            <a:extLst>
              <a:ext uri="{FF2B5EF4-FFF2-40B4-BE49-F238E27FC236}">
                <a16:creationId xmlns:a16="http://schemas.microsoft.com/office/drawing/2014/main" id="{4F998D77-EF8A-9E2F-8322-6F64692690EC}"/>
              </a:ext>
            </a:extLst>
          </p:cNvPr>
          <p:cNvPicPr>
            <a:picLocks noChangeAspect="1"/>
          </p:cNvPicPr>
          <p:nvPr userDrawn="1"/>
        </p:nvPicPr>
        <p:blipFill>
          <a:blip r:embed="rId16"/>
          <a:stretch>
            <a:fillRect/>
          </a:stretch>
        </p:blipFill>
        <p:spPr>
          <a:xfrm>
            <a:off x="7463537" y="262090"/>
            <a:ext cx="1251409" cy="429473"/>
          </a:xfrm>
          <a:prstGeom prst="rect">
            <a:avLst/>
          </a:prstGeom>
        </p:spPr>
      </p:pic>
    </p:spTree>
    <p:extLst>
      <p:ext uri="{BB962C8B-B14F-4D97-AF65-F5344CB8AC3E}">
        <p14:creationId xmlns:p14="http://schemas.microsoft.com/office/powerpoint/2010/main" val="226512207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9" r:id="rId4"/>
    <p:sldLayoutId id="2147483670" r:id="rId5"/>
    <p:sldLayoutId id="2147483673" r:id="rId6"/>
    <p:sldLayoutId id="2147483674" r:id="rId7"/>
    <p:sldLayoutId id="2147483671" r:id="rId8"/>
    <p:sldLayoutId id="2147483675" r:id="rId9"/>
    <p:sldLayoutId id="2147483672" r:id="rId10"/>
    <p:sldLayoutId id="2147483668" r:id="rId11"/>
    <p:sldLayoutId id="2147483676" r:id="rId12"/>
    <p:sldLayoutId id="2147483677" r:id="rId13"/>
    <p:sldLayoutId id="2147483678" r:id="rId14"/>
  </p:sldLayoutIdLst>
  <p:hf hdr="0"/>
  <p:txStyles>
    <p:titleStyle>
      <a:lvl1pPr algn="l" defTabSz="685800" rtl="0" eaLnBrk="1" latinLnBrk="0" hangingPunct="1">
        <a:lnSpc>
          <a:spcPct val="90000"/>
        </a:lnSpc>
        <a:spcBef>
          <a:spcPct val="0"/>
        </a:spcBef>
        <a:buNone/>
        <a:defRPr sz="2000" b="0" kern="1200">
          <a:solidFill>
            <a:schemeClr val="tx2"/>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1350" b="1" kern="1200">
          <a:solidFill>
            <a:schemeClr val="tx1"/>
          </a:solidFill>
          <a:latin typeface="+mn-lt"/>
          <a:ea typeface="+mn-ea"/>
          <a:cs typeface="+mn-cs"/>
        </a:defRPr>
      </a:lvl1pPr>
      <a:lvl2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2pPr>
      <a:lvl3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3pPr>
      <a:lvl4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4pPr>
      <a:lvl5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2" userDrawn="1">
          <p15:clr>
            <a:srgbClr val="F26B43"/>
          </p15:clr>
        </p15:guide>
        <p15:guide id="2" pos="54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90F23-AB73-AF23-B446-3730175BBE0D}"/>
              </a:ext>
            </a:extLst>
          </p:cNvPr>
          <p:cNvSpPr>
            <a:spLocks noGrp="1"/>
          </p:cNvSpPr>
          <p:nvPr>
            <p:ph type="title"/>
          </p:nvPr>
        </p:nvSpPr>
        <p:spPr>
          <a:xfrm>
            <a:off x="223645" y="1773623"/>
            <a:ext cx="3301999" cy="798127"/>
          </a:xfrm>
        </p:spPr>
        <p:txBody>
          <a:bodyPr>
            <a:noAutofit/>
          </a:bodyPr>
          <a:lstStyle/>
          <a:p>
            <a:r>
              <a:rPr lang="en-US" sz="3500" b="1" dirty="0"/>
              <a:t>Somers Town Medical &amp; Kings Cross Practice</a:t>
            </a:r>
          </a:p>
        </p:txBody>
      </p:sp>
      <p:sp>
        <p:nvSpPr>
          <p:cNvPr id="3" name="Subtitle 2">
            <a:extLst>
              <a:ext uri="{FF2B5EF4-FFF2-40B4-BE49-F238E27FC236}">
                <a16:creationId xmlns:a16="http://schemas.microsoft.com/office/drawing/2014/main" id="{AB42317C-EC62-233F-351A-A962DAC15806}"/>
              </a:ext>
            </a:extLst>
          </p:cNvPr>
          <p:cNvSpPr>
            <a:spLocks noGrp="1"/>
          </p:cNvSpPr>
          <p:nvPr>
            <p:ph type="subTitle" idx="1"/>
          </p:nvPr>
        </p:nvSpPr>
        <p:spPr>
          <a:xfrm>
            <a:off x="2282902" y="3098638"/>
            <a:ext cx="3301999" cy="1244129"/>
          </a:xfrm>
        </p:spPr>
        <p:txBody>
          <a:bodyPr>
            <a:normAutofit/>
          </a:bodyPr>
          <a:lstStyle/>
          <a:p>
            <a:endParaRPr lang="en-US" sz="1400" dirty="0"/>
          </a:p>
          <a:p>
            <a:endParaRPr lang="en-US" sz="1400" dirty="0"/>
          </a:p>
          <a:p>
            <a:r>
              <a:rPr lang="en-US" sz="2500" dirty="0"/>
              <a:t>PPG Meeting </a:t>
            </a:r>
          </a:p>
          <a:p>
            <a:r>
              <a:rPr lang="en-US" sz="1400" dirty="0"/>
              <a:t>14</a:t>
            </a:r>
            <a:r>
              <a:rPr lang="en-US" sz="1400" baseline="30000" dirty="0"/>
              <a:t>th</a:t>
            </a:r>
            <a:r>
              <a:rPr lang="en-US" sz="1400" dirty="0"/>
              <a:t> July 2026 13:00</a:t>
            </a:r>
          </a:p>
        </p:txBody>
      </p:sp>
      <p:sp>
        <p:nvSpPr>
          <p:cNvPr id="4" name="Date Placeholder 2">
            <a:extLst>
              <a:ext uri="{FF2B5EF4-FFF2-40B4-BE49-F238E27FC236}">
                <a16:creationId xmlns:a16="http://schemas.microsoft.com/office/drawing/2014/main" id="{9D8EB0DB-7E64-26AF-14AF-C9F2E392A942}"/>
              </a:ext>
            </a:extLst>
          </p:cNvPr>
          <p:cNvSpPr>
            <a:spLocks noGrp="1"/>
          </p:cNvSpPr>
          <p:nvPr>
            <p:ph type="dt" sz="half" idx="10"/>
          </p:nvPr>
        </p:nvSpPr>
        <p:spPr>
          <a:xfrm>
            <a:off x="431800" y="4869656"/>
            <a:ext cx="2254250" cy="273844"/>
          </a:xfrm>
        </p:spPr>
        <p:txBody>
          <a:bodyPr/>
          <a:lstStyle/>
          <a:p>
            <a:r>
              <a:rPr lang="en-GB" sz="800"/>
              <a:t>Confidential &amp; proprietary</a:t>
            </a:r>
            <a:endParaRPr lang="en-US" sz="800" dirty="0"/>
          </a:p>
        </p:txBody>
      </p:sp>
    </p:spTree>
    <p:extLst>
      <p:ext uri="{BB962C8B-B14F-4D97-AF65-F5344CB8AC3E}">
        <p14:creationId xmlns:p14="http://schemas.microsoft.com/office/powerpoint/2010/main" val="1075358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84B112-BF88-3094-A857-BFDDDAA4AEE5}"/>
              </a:ext>
            </a:extLst>
          </p:cNvPr>
          <p:cNvPicPr>
            <a:picLocks noChangeAspect="1"/>
          </p:cNvPicPr>
          <p:nvPr/>
        </p:nvPicPr>
        <p:blipFill>
          <a:blip r:embed="rId2"/>
          <a:stretch>
            <a:fillRect/>
          </a:stretch>
        </p:blipFill>
        <p:spPr>
          <a:xfrm>
            <a:off x="4900975" y="218859"/>
            <a:ext cx="2414225" cy="2521982"/>
          </a:xfrm>
          <a:prstGeom prst="rect">
            <a:avLst/>
          </a:prstGeom>
        </p:spPr>
      </p:pic>
      <p:pic>
        <p:nvPicPr>
          <p:cNvPr id="6" name="Picture 4" descr="Evergreen Life PHR on the App Store">
            <a:extLst>
              <a:ext uri="{FF2B5EF4-FFF2-40B4-BE49-F238E27FC236}">
                <a16:creationId xmlns:a16="http://schemas.microsoft.com/office/drawing/2014/main" id="{F9EBC58F-20D0-45C4-A1CE-D0AFAF3877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4172" y="1944629"/>
            <a:ext cx="1592424" cy="79621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5AF857A6-2DDB-501C-D895-A338A25A1E22}"/>
              </a:ext>
            </a:extLst>
          </p:cNvPr>
          <p:cNvSpPr>
            <a:spLocks noGrp="1"/>
          </p:cNvSpPr>
          <p:nvPr>
            <p:ph type="sldNum" sz="quarter" idx="11"/>
          </p:nvPr>
        </p:nvSpPr>
        <p:spPr/>
        <p:txBody>
          <a:bodyPr/>
          <a:lstStyle/>
          <a:p>
            <a:fld id="{AA9DB25A-57E1-2746-8894-CAE7A47D4B2A}" type="slidenum">
              <a:rPr lang="en-US" smtClean="0"/>
              <a:pPr/>
              <a:t>10</a:t>
            </a:fld>
            <a:endParaRPr lang="en-US" dirty="0"/>
          </a:p>
        </p:txBody>
      </p:sp>
      <p:sp>
        <p:nvSpPr>
          <p:cNvPr id="5" name="Content Placeholder 4">
            <a:extLst>
              <a:ext uri="{FF2B5EF4-FFF2-40B4-BE49-F238E27FC236}">
                <a16:creationId xmlns:a16="http://schemas.microsoft.com/office/drawing/2014/main" id="{A5117E9B-E06F-53FB-1003-1F12CABFDCDA}"/>
              </a:ext>
            </a:extLst>
          </p:cNvPr>
          <p:cNvSpPr>
            <a:spLocks noGrp="1"/>
          </p:cNvSpPr>
          <p:nvPr>
            <p:ph idx="1"/>
          </p:nvPr>
        </p:nvSpPr>
        <p:spPr>
          <a:xfrm>
            <a:off x="118946" y="2748144"/>
            <a:ext cx="8519532" cy="2114209"/>
          </a:xfrm>
        </p:spPr>
        <p:txBody>
          <a:bodyPr/>
          <a:lstStyle/>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Evergreen Powered by </a:t>
            </a:r>
            <a:r>
              <a:rPr kumimoji="0" lang="en-GB" sz="1225" b="1"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DriQ</a:t>
            </a: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is now open 8:00 – 6:30 pm.</a:t>
            </a: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Urgent queries will open from 7:45 every morning and closes once we reach full capacity. If you call for an </a:t>
            </a:r>
            <a:r>
              <a:rPr lang="en-GB" sz="1225" dirty="0">
                <a:latin typeface="Arial" panose="020B0604020202020204" pitchFamily="34" charset="0"/>
                <a:cs typeface="Arial" panose="020B0604020202020204" pitchFamily="34" charset="0"/>
              </a:rPr>
              <a:t>urgent appointment once the practice has reached capacity the admin team will re direct you to </a:t>
            </a: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Call 111 or attend A&amp;E.</a:t>
            </a: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Routine queries will remain opened and will be triaged between 3- 5 working days. Once triaged you will then be contacted for an appointment.</a:t>
            </a: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lang="en-GB" sz="1225" dirty="0">
                <a:latin typeface="Arial" panose="020B0604020202020204" pitchFamily="34" charset="0"/>
                <a:cs typeface="Arial" panose="020B0604020202020204" pitchFamily="34" charset="0"/>
              </a:rPr>
              <a:t>W</a:t>
            </a: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 are encouraging patients who can use the Evergreen app to put in request themselves as the </a:t>
            </a:r>
            <a:r>
              <a:rPr lang="en-GB" sz="1225" dirty="0">
                <a:latin typeface="Arial" panose="020B0604020202020204" pitchFamily="34" charset="0"/>
                <a:cs typeface="Arial" panose="020B0604020202020204" pitchFamily="34" charset="0"/>
              </a:rPr>
              <a:t>triaging Doctor has more efficient information to triage appropriately. </a:t>
            </a: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lang="en-GB" sz="1225" dirty="0">
                <a:latin typeface="Arial" panose="020B0604020202020204" pitchFamily="34" charset="0"/>
                <a:cs typeface="Arial" panose="020B0604020202020204" pitchFamily="34" charset="0"/>
              </a:rPr>
              <a:t>If you are unable to use the evergreen app, please ask the receptionist for assistance. </a:t>
            </a:r>
            <a:endPar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When calling the reception, the staff will ask you a few questions about the request. Please give as much relevant details as possible.</a:t>
            </a:r>
          </a:p>
          <a:p>
            <a:endParaRPr lang="en-GB" dirty="0"/>
          </a:p>
        </p:txBody>
      </p:sp>
      <p:pic>
        <p:nvPicPr>
          <p:cNvPr id="8" name="Picture 7">
            <a:extLst>
              <a:ext uri="{FF2B5EF4-FFF2-40B4-BE49-F238E27FC236}">
                <a16:creationId xmlns:a16="http://schemas.microsoft.com/office/drawing/2014/main" id="{2523F747-2E0A-BB23-9884-358852C611F1}"/>
              </a:ext>
            </a:extLst>
          </p:cNvPr>
          <p:cNvPicPr>
            <a:picLocks noChangeAspect="1"/>
          </p:cNvPicPr>
          <p:nvPr/>
        </p:nvPicPr>
        <p:blipFill>
          <a:blip r:embed="rId4"/>
          <a:stretch>
            <a:fillRect/>
          </a:stretch>
        </p:blipFill>
        <p:spPr>
          <a:xfrm>
            <a:off x="356739" y="95486"/>
            <a:ext cx="4450466" cy="1664352"/>
          </a:xfrm>
          <a:prstGeom prst="rect">
            <a:avLst/>
          </a:prstGeom>
        </p:spPr>
      </p:pic>
    </p:spTree>
    <p:extLst>
      <p:ext uri="{BB962C8B-B14F-4D97-AF65-F5344CB8AC3E}">
        <p14:creationId xmlns:p14="http://schemas.microsoft.com/office/powerpoint/2010/main" val="299129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D267A-3675-4604-8B7B-6B2C2A2ABC05}"/>
              </a:ext>
            </a:extLst>
          </p:cNvPr>
          <p:cNvSpPr>
            <a:spLocks noGrp="1"/>
          </p:cNvSpPr>
          <p:nvPr>
            <p:ph type="title"/>
          </p:nvPr>
        </p:nvSpPr>
        <p:spPr>
          <a:xfrm>
            <a:off x="1276400" y="348891"/>
            <a:ext cx="5099774" cy="706757"/>
          </a:xfrm>
        </p:spPr>
        <p:txBody>
          <a:bodyPr>
            <a:noAutofit/>
          </a:bodyPr>
          <a:lstStyle/>
          <a:p>
            <a:r>
              <a:rPr lang="en-US" sz="3000" b="1" dirty="0"/>
              <a:t>⭐ What Do We Want Our Patients to Say About Us?</a:t>
            </a:r>
          </a:p>
        </p:txBody>
      </p:sp>
      <p:sp>
        <p:nvSpPr>
          <p:cNvPr id="3" name="Slide Number Placeholder 2">
            <a:extLst>
              <a:ext uri="{FF2B5EF4-FFF2-40B4-BE49-F238E27FC236}">
                <a16:creationId xmlns:a16="http://schemas.microsoft.com/office/drawing/2014/main" id="{2F0197A6-0066-4C9C-BA80-4DB919A0E7D6}"/>
              </a:ext>
            </a:extLst>
          </p:cNvPr>
          <p:cNvSpPr>
            <a:spLocks noGrp="1"/>
          </p:cNvSpPr>
          <p:nvPr>
            <p:ph type="sldNum" sz="quarter" idx="10"/>
          </p:nvPr>
        </p:nvSpPr>
        <p:spPr/>
        <p:txBody>
          <a:bodyPr/>
          <a:lstStyle/>
          <a:p>
            <a:fld id="{FF240F16-35E0-49D3-851D-B169E9643B23}" type="slidenum">
              <a:rPr lang="en-US" smtClean="0"/>
              <a:pPr/>
              <a:t>11</a:t>
            </a:fld>
            <a:endParaRPr lang="en-US"/>
          </a:p>
        </p:txBody>
      </p:sp>
      <p:sp>
        <p:nvSpPr>
          <p:cNvPr id="7" name="Content Placeholder 2">
            <a:extLst>
              <a:ext uri="{FF2B5EF4-FFF2-40B4-BE49-F238E27FC236}">
                <a16:creationId xmlns:a16="http://schemas.microsoft.com/office/drawing/2014/main" id="{62287630-FEAE-4313-BCC6-5C0028C90F1E}"/>
              </a:ext>
            </a:extLst>
          </p:cNvPr>
          <p:cNvSpPr txBox="1">
            <a:spLocks/>
          </p:cNvSpPr>
          <p:nvPr/>
        </p:nvSpPr>
        <p:spPr>
          <a:xfrm>
            <a:off x="431800" y="1615367"/>
            <a:ext cx="6569154" cy="3583808"/>
          </a:xfrm>
          <a:prstGeom prst="rect">
            <a:avLst/>
          </a:prstGeom>
        </p:spPr>
        <p:txBody>
          <a:bodyPr vert="horz" lIns="54560" tIns="27279" rIns="54560" bIns="27279" rtlCol="0">
            <a:noAutofit/>
          </a:bodyPr>
          <a:lst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1600" i="1" dirty="0"/>
              <a:t>“I feel heard, respected, and involved in every decision about my care.”</a:t>
            </a:r>
            <a:endParaRPr lang="en-US" sz="1600" dirty="0"/>
          </a:p>
          <a:p>
            <a:r>
              <a:rPr lang="en-US" sz="1600" i="1" dirty="0"/>
              <a:t>“The practice works closely with other services to make sure all my health needs are met.”</a:t>
            </a:r>
            <a:endParaRPr lang="en-US" sz="1600" dirty="0"/>
          </a:p>
          <a:p>
            <a:r>
              <a:rPr lang="en-US" sz="1600" i="1" dirty="0"/>
              <a:t>“I’d confidently recommend this practice to my family, friends, and anyone new to the area.”</a:t>
            </a:r>
            <a:endParaRPr lang="en-US" sz="1600" dirty="0"/>
          </a:p>
          <a:p>
            <a:r>
              <a:rPr lang="en-US" sz="1600" i="1" dirty="0"/>
              <a:t>“This practice is a valued part of the community and truly cares about promoting health and wellbeing.”</a:t>
            </a:r>
            <a:endParaRPr lang="en-US" sz="1600" dirty="0"/>
          </a:p>
          <a:p>
            <a:r>
              <a:rPr lang="en-US" sz="1600" i="1" dirty="0"/>
              <a:t>“The care here is always safe, effective, and easy to access when I need it.”</a:t>
            </a:r>
            <a:endParaRPr lang="en-US" sz="1600" dirty="0"/>
          </a:p>
        </p:txBody>
      </p:sp>
    </p:spTree>
    <p:extLst>
      <p:ext uri="{BB962C8B-B14F-4D97-AF65-F5344CB8AC3E}">
        <p14:creationId xmlns:p14="http://schemas.microsoft.com/office/powerpoint/2010/main" val="1985907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54FDD5-B60D-F345-E0D6-274F161BD560}"/>
              </a:ext>
            </a:extLst>
          </p:cNvPr>
          <p:cNvSpPr>
            <a:spLocks noGrp="1"/>
          </p:cNvSpPr>
          <p:nvPr>
            <p:ph type="dt" sz="half" idx="10"/>
          </p:nvPr>
        </p:nvSpPr>
        <p:spPr/>
        <p:txBody>
          <a:bodyPr/>
          <a:lstStyle/>
          <a:p>
            <a:r>
              <a:rPr lang="en-GB"/>
              <a:t>Confidential &amp; proprietary</a:t>
            </a:r>
            <a:endParaRPr lang="en-US" dirty="0"/>
          </a:p>
        </p:txBody>
      </p:sp>
      <p:sp>
        <p:nvSpPr>
          <p:cNvPr id="3" name="Slide Number Placeholder 2">
            <a:extLst>
              <a:ext uri="{FF2B5EF4-FFF2-40B4-BE49-F238E27FC236}">
                <a16:creationId xmlns:a16="http://schemas.microsoft.com/office/drawing/2014/main" id="{4240F419-AFA9-34DF-0C7F-E891A31CD850}"/>
              </a:ext>
            </a:extLst>
          </p:cNvPr>
          <p:cNvSpPr>
            <a:spLocks noGrp="1"/>
          </p:cNvSpPr>
          <p:nvPr>
            <p:ph type="sldNum" sz="quarter" idx="11"/>
          </p:nvPr>
        </p:nvSpPr>
        <p:spPr/>
        <p:txBody>
          <a:bodyPr/>
          <a:lstStyle/>
          <a:p>
            <a:fld id="{AA9DB25A-57E1-2746-8894-CAE7A47D4B2A}" type="slidenum">
              <a:rPr lang="en-US" smtClean="0"/>
              <a:pPr/>
              <a:t>12</a:t>
            </a:fld>
            <a:endParaRPr lang="en-US" dirty="0"/>
          </a:p>
        </p:txBody>
      </p:sp>
      <p:sp>
        <p:nvSpPr>
          <p:cNvPr id="5" name="Content Placeholder 4">
            <a:extLst>
              <a:ext uri="{FF2B5EF4-FFF2-40B4-BE49-F238E27FC236}">
                <a16:creationId xmlns:a16="http://schemas.microsoft.com/office/drawing/2014/main" id="{2E9FCD98-F8F2-7C64-A04C-B4E75DF9F4FB}"/>
              </a:ext>
            </a:extLst>
          </p:cNvPr>
          <p:cNvSpPr>
            <a:spLocks noGrp="1"/>
          </p:cNvSpPr>
          <p:nvPr>
            <p:ph idx="1"/>
          </p:nvPr>
        </p:nvSpPr>
        <p:spPr/>
        <p:txBody>
          <a:bodyPr/>
          <a:lstStyle/>
          <a:p>
            <a:endParaRPr lang="en-US" dirty="0"/>
          </a:p>
          <a:p>
            <a:r>
              <a:rPr lang="en-US" dirty="0"/>
              <a:t>Friends and Family Test (FFT) – </a:t>
            </a:r>
          </a:p>
          <a:p>
            <a:endParaRPr lang="en-US" b="0" dirty="0"/>
          </a:p>
          <a:p>
            <a:r>
              <a:rPr lang="en-US" b="0" dirty="0"/>
              <a:t>The Friends and Family Test (FFT) is a simple feedback tool used across the NHS to gather patient opinions on the care and services they receive. Patients are asked whether they would recommend the practice to their friends and family if they needed similar care</a:t>
            </a:r>
            <a:r>
              <a:rPr lang="en-US" dirty="0"/>
              <a:t>.</a:t>
            </a:r>
          </a:p>
          <a:p>
            <a:r>
              <a:rPr lang="en-US" dirty="0"/>
              <a:t>How it helps the practice and patients:</a:t>
            </a:r>
          </a:p>
          <a:p>
            <a:r>
              <a:rPr lang="en-US" b="0" dirty="0"/>
              <a:t>Improves Patient Experience: Feedback highlights what patients value most and where improvements are needed.</a:t>
            </a:r>
          </a:p>
          <a:p>
            <a:r>
              <a:rPr lang="en-US" b="0" dirty="0"/>
              <a:t>Supports Service Development: Allows the practice to identify patterns and make informed decisions to enhance services.</a:t>
            </a:r>
          </a:p>
          <a:p>
            <a:r>
              <a:rPr lang="en-US" b="0" dirty="0"/>
              <a:t>Encourages Patient Involvement: Gives patients a voice in shaping the care they receive.</a:t>
            </a:r>
          </a:p>
          <a:p>
            <a:r>
              <a:rPr lang="en-US" b="0" dirty="0"/>
              <a:t>Promotes Accountability: Helps maintain high standards by regularly reviewing and reflecting on patient feedback</a:t>
            </a:r>
            <a:r>
              <a:rPr lang="en-US" dirty="0"/>
              <a:t>.</a:t>
            </a:r>
          </a:p>
        </p:txBody>
      </p:sp>
      <p:sp>
        <p:nvSpPr>
          <p:cNvPr id="7" name="Title 6">
            <a:extLst>
              <a:ext uri="{FF2B5EF4-FFF2-40B4-BE49-F238E27FC236}">
                <a16:creationId xmlns:a16="http://schemas.microsoft.com/office/drawing/2014/main" id="{597F3636-90B3-6E15-CF4F-FAE464F4BE78}"/>
              </a:ext>
            </a:extLst>
          </p:cNvPr>
          <p:cNvSpPr>
            <a:spLocks noGrp="1"/>
          </p:cNvSpPr>
          <p:nvPr>
            <p:ph type="title"/>
          </p:nvPr>
        </p:nvSpPr>
        <p:spPr/>
        <p:txBody>
          <a:bodyPr/>
          <a:lstStyle/>
          <a:p>
            <a:r>
              <a:rPr lang="en-GB" b="1" dirty="0"/>
              <a:t>Patient Experience </a:t>
            </a:r>
          </a:p>
        </p:txBody>
      </p:sp>
    </p:spTree>
    <p:extLst>
      <p:ext uri="{BB962C8B-B14F-4D97-AF65-F5344CB8AC3E}">
        <p14:creationId xmlns:p14="http://schemas.microsoft.com/office/powerpoint/2010/main" val="3998116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652766-54AD-81D8-EE7E-3AE710F3CAD4}"/>
              </a:ext>
            </a:extLst>
          </p:cNvPr>
          <p:cNvSpPr>
            <a:spLocks noGrp="1"/>
          </p:cNvSpPr>
          <p:nvPr>
            <p:ph type="dt" sz="half" idx="10"/>
          </p:nvPr>
        </p:nvSpPr>
        <p:spPr/>
        <p:txBody>
          <a:bodyPr/>
          <a:lstStyle/>
          <a:p>
            <a:r>
              <a:rPr lang="en-GB"/>
              <a:t>Confidential &amp; proprietary</a:t>
            </a:r>
            <a:endParaRPr lang="en-US" dirty="0"/>
          </a:p>
        </p:txBody>
      </p:sp>
      <p:sp>
        <p:nvSpPr>
          <p:cNvPr id="3" name="Slide Number Placeholder 2">
            <a:extLst>
              <a:ext uri="{FF2B5EF4-FFF2-40B4-BE49-F238E27FC236}">
                <a16:creationId xmlns:a16="http://schemas.microsoft.com/office/drawing/2014/main" id="{FB1728B6-C801-2FDE-4B2F-1C0B66C43F8D}"/>
              </a:ext>
            </a:extLst>
          </p:cNvPr>
          <p:cNvSpPr>
            <a:spLocks noGrp="1"/>
          </p:cNvSpPr>
          <p:nvPr>
            <p:ph type="sldNum" sz="quarter" idx="11"/>
          </p:nvPr>
        </p:nvSpPr>
        <p:spPr/>
        <p:txBody>
          <a:bodyPr/>
          <a:lstStyle/>
          <a:p>
            <a:fld id="{AA9DB25A-57E1-2746-8894-CAE7A47D4B2A}" type="slidenum">
              <a:rPr lang="en-US" smtClean="0"/>
              <a:pPr/>
              <a:t>13</a:t>
            </a:fld>
            <a:endParaRPr lang="en-US" dirty="0"/>
          </a:p>
        </p:txBody>
      </p:sp>
      <p:sp>
        <p:nvSpPr>
          <p:cNvPr id="4" name="Title 3">
            <a:extLst>
              <a:ext uri="{FF2B5EF4-FFF2-40B4-BE49-F238E27FC236}">
                <a16:creationId xmlns:a16="http://schemas.microsoft.com/office/drawing/2014/main" id="{BA245090-8393-7CEA-9852-98456B1B055E}"/>
              </a:ext>
            </a:extLst>
          </p:cNvPr>
          <p:cNvSpPr>
            <a:spLocks noGrp="1"/>
          </p:cNvSpPr>
          <p:nvPr>
            <p:ph type="title"/>
          </p:nvPr>
        </p:nvSpPr>
        <p:spPr/>
        <p:txBody>
          <a:bodyPr/>
          <a:lstStyle/>
          <a:p>
            <a:r>
              <a:rPr lang="en-GB" dirty="0"/>
              <a:t>Health Campaigns: </a:t>
            </a:r>
          </a:p>
        </p:txBody>
      </p:sp>
      <p:pic>
        <p:nvPicPr>
          <p:cNvPr id="11" name="Content Placeholder 10">
            <a:extLst>
              <a:ext uri="{FF2B5EF4-FFF2-40B4-BE49-F238E27FC236}">
                <a16:creationId xmlns:a16="http://schemas.microsoft.com/office/drawing/2014/main" id="{E9FC2756-46E6-88F5-96BF-DD306AF25AE9}"/>
              </a:ext>
            </a:extLst>
          </p:cNvPr>
          <p:cNvPicPr>
            <a:picLocks noGrp="1" noChangeAspect="1"/>
          </p:cNvPicPr>
          <p:nvPr>
            <p:ph idx="1"/>
          </p:nvPr>
        </p:nvPicPr>
        <p:blipFill>
          <a:blip r:embed="rId2"/>
          <a:stretch>
            <a:fillRect/>
          </a:stretch>
        </p:blipFill>
        <p:spPr>
          <a:xfrm>
            <a:off x="4384709" y="1382746"/>
            <a:ext cx="4541934" cy="2378007"/>
          </a:xfrm>
          <a:prstGeom prst="rect">
            <a:avLst/>
          </a:prstGeom>
        </p:spPr>
      </p:pic>
      <p:sp>
        <p:nvSpPr>
          <p:cNvPr id="12" name="TextBox 11">
            <a:extLst>
              <a:ext uri="{FF2B5EF4-FFF2-40B4-BE49-F238E27FC236}">
                <a16:creationId xmlns:a16="http://schemas.microsoft.com/office/drawing/2014/main" id="{252BE19E-519F-0B67-528B-4A2F48AB842A}"/>
              </a:ext>
            </a:extLst>
          </p:cNvPr>
          <p:cNvSpPr txBox="1"/>
          <p:nvPr/>
        </p:nvSpPr>
        <p:spPr>
          <a:xfrm>
            <a:off x="314794" y="869085"/>
            <a:ext cx="3979888" cy="3693319"/>
          </a:xfrm>
          <a:prstGeom prst="rect">
            <a:avLst/>
          </a:prstGeom>
          <a:noFill/>
        </p:spPr>
        <p:txBody>
          <a:bodyPr wrap="square" rtlCol="0">
            <a:spAutoFit/>
          </a:bodyPr>
          <a:lstStyle/>
          <a:p>
            <a:r>
              <a:rPr lang="en-GB" sz="1100" dirty="0"/>
              <a:t>The recall team will be contacting patients that are eligible for the following reviews:</a:t>
            </a:r>
          </a:p>
          <a:p>
            <a:endParaRPr lang="en-GB" sz="1100" dirty="0"/>
          </a:p>
          <a:p>
            <a:pPr marL="285750" indent="-285750">
              <a:buFontTx/>
              <a:buChar char="-"/>
            </a:pPr>
            <a:r>
              <a:rPr lang="en-GB" sz="1100" dirty="0"/>
              <a:t>Dementia </a:t>
            </a:r>
          </a:p>
          <a:p>
            <a:pPr marL="285750" indent="-285750">
              <a:buFontTx/>
              <a:buChar char="-"/>
            </a:pPr>
            <a:r>
              <a:rPr lang="en-GB" sz="1100" dirty="0"/>
              <a:t>Diabetes </a:t>
            </a:r>
          </a:p>
          <a:p>
            <a:pPr marL="285750" indent="-285750">
              <a:buFontTx/>
              <a:buChar char="-"/>
            </a:pPr>
            <a:r>
              <a:rPr lang="en-GB" sz="1100" dirty="0"/>
              <a:t>Heart Failure </a:t>
            </a:r>
          </a:p>
          <a:p>
            <a:pPr marL="285750" indent="-285750">
              <a:buFontTx/>
              <a:buChar char="-"/>
            </a:pPr>
            <a:r>
              <a:rPr lang="en-GB" sz="1100" dirty="0"/>
              <a:t>Mental Health </a:t>
            </a:r>
          </a:p>
          <a:p>
            <a:pPr marL="285750" indent="-285750">
              <a:buFontTx/>
              <a:buChar char="-"/>
            </a:pPr>
            <a:r>
              <a:rPr lang="en-GB" sz="1100" dirty="0"/>
              <a:t>NHS Health Check </a:t>
            </a:r>
          </a:p>
          <a:p>
            <a:pPr marL="285750" indent="-285750">
              <a:buFontTx/>
              <a:buChar char="-"/>
            </a:pPr>
            <a:r>
              <a:rPr lang="en-GB" sz="1100" dirty="0"/>
              <a:t>Immunisations </a:t>
            </a:r>
          </a:p>
          <a:p>
            <a:pPr marL="285750" indent="-285750">
              <a:buFontTx/>
              <a:buChar char="-"/>
            </a:pPr>
            <a:r>
              <a:rPr lang="en-GB" sz="1100" dirty="0"/>
              <a:t>Smear Test </a:t>
            </a:r>
          </a:p>
          <a:p>
            <a:pPr marL="285750" indent="-285750">
              <a:buFontTx/>
              <a:buChar char="-"/>
            </a:pPr>
            <a:r>
              <a:rPr lang="en-GB" sz="1100" dirty="0"/>
              <a:t>Bowel Screening </a:t>
            </a:r>
          </a:p>
          <a:p>
            <a:pPr marL="285750" indent="-285750">
              <a:buFontTx/>
              <a:buChar char="-"/>
            </a:pPr>
            <a:r>
              <a:rPr lang="en-GB" sz="1100" dirty="0"/>
              <a:t>Asthma/ COPD </a:t>
            </a:r>
          </a:p>
          <a:p>
            <a:pPr marL="285750" indent="-285750">
              <a:buFontTx/>
              <a:buChar char="-"/>
            </a:pPr>
            <a:endParaRPr lang="en-GB" sz="1100" dirty="0"/>
          </a:p>
          <a:p>
            <a:r>
              <a:rPr lang="en-GB" sz="1100" dirty="0"/>
              <a:t>It is important that if you are invited for these reviews that you attend so we can monitor your health. </a:t>
            </a:r>
          </a:p>
          <a:p>
            <a:endParaRPr lang="en-GB" sz="1100" dirty="0"/>
          </a:p>
          <a:p>
            <a:r>
              <a:rPr lang="en-GB" sz="1100" dirty="0"/>
              <a:t>Awareness events will also be hosted at the practice to give patients a chance to get more information of the reviews. </a:t>
            </a:r>
          </a:p>
          <a:p>
            <a:pPr marL="285750" indent="-285750">
              <a:buFontTx/>
              <a:buChar char="-"/>
            </a:pPr>
            <a:endParaRPr lang="en-GB" dirty="0"/>
          </a:p>
          <a:p>
            <a:endParaRPr lang="en-GB" dirty="0"/>
          </a:p>
        </p:txBody>
      </p:sp>
    </p:spTree>
    <p:extLst>
      <p:ext uri="{BB962C8B-B14F-4D97-AF65-F5344CB8AC3E}">
        <p14:creationId xmlns:p14="http://schemas.microsoft.com/office/powerpoint/2010/main" val="3615289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99CEA1-18E9-AA36-4982-F72CFBF07E4D}"/>
              </a:ext>
            </a:extLst>
          </p:cNvPr>
          <p:cNvSpPr>
            <a:spLocks noGrp="1"/>
          </p:cNvSpPr>
          <p:nvPr>
            <p:ph type="title"/>
          </p:nvPr>
        </p:nvSpPr>
        <p:spPr>
          <a:xfrm>
            <a:off x="431800" y="273844"/>
            <a:ext cx="6914136" cy="564988"/>
          </a:xfrm>
        </p:spPr>
        <p:txBody>
          <a:bodyPr anchor="ctr">
            <a:normAutofit/>
          </a:bodyPr>
          <a:lstStyle/>
          <a:p>
            <a:r>
              <a:rPr lang="en-GB" dirty="0"/>
              <a:t> Website &amp; Notice Boards </a:t>
            </a:r>
          </a:p>
        </p:txBody>
      </p:sp>
      <p:sp>
        <p:nvSpPr>
          <p:cNvPr id="2" name="Date Placeholder 1">
            <a:extLst>
              <a:ext uri="{FF2B5EF4-FFF2-40B4-BE49-F238E27FC236}">
                <a16:creationId xmlns:a16="http://schemas.microsoft.com/office/drawing/2014/main" id="{FA3E5A62-1D44-9C0F-4506-F41A0EBEA168}"/>
              </a:ext>
            </a:extLst>
          </p:cNvPr>
          <p:cNvSpPr>
            <a:spLocks noGrp="1"/>
          </p:cNvSpPr>
          <p:nvPr>
            <p:ph type="dt" sz="half" idx="10"/>
          </p:nvPr>
        </p:nvSpPr>
        <p:spPr>
          <a:xfrm>
            <a:off x="431800" y="4869656"/>
            <a:ext cx="2254250" cy="273844"/>
          </a:xfrm>
        </p:spPr>
        <p:txBody>
          <a:bodyPr anchor="t">
            <a:normAutofit/>
          </a:bodyPr>
          <a:lstStyle/>
          <a:p>
            <a:pPr>
              <a:spcAft>
                <a:spcPts val="600"/>
              </a:spcAft>
            </a:pPr>
            <a:r>
              <a:rPr lang="en-GB"/>
              <a:t>Confidential &amp; proprietary</a:t>
            </a:r>
            <a:endParaRPr lang="en-US"/>
          </a:p>
        </p:txBody>
      </p:sp>
      <p:sp>
        <p:nvSpPr>
          <p:cNvPr id="3" name="Slide Number Placeholder 2">
            <a:extLst>
              <a:ext uri="{FF2B5EF4-FFF2-40B4-BE49-F238E27FC236}">
                <a16:creationId xmlns:a16="http://schemas.microsoft.com/office/drawing/2014/main" id="{6724CD9D-E862-45D8-F750-E82F6AF2D24A}"/>
              </a:ext>
            </a:extLst>
          </p:cNvPr>
          <p:cNvSpPr>
            <a:spLocks noGrp="1"/>
          </p:cNvSpPr>
          <p:nvPr>
            <p:ph type="sldNum" sz="quarter" idx="11"/>
          </p:nvPr>
        </p:nvSpPr>
        <p:spPr>
          <a:xfrm>
            <a:off x="6457949" y="4869656"/>
            <a:ext cx="2254251" cy="273844"/>
          </a:xfrm>
        </p:spPr>
        <p:txBody>
          <a:bodyPr anchor="t">
            <a:normAutofit/>
          </a:bodyPr>
          <a:lstStyle/>
          <a:p>
            <a:pPr>
              <a:spcAft>
                <a:spcPts val="600"/>
              </a:spcAft>
            </a:pPr>
            <a:fld id="{AA9DB25A-57E1-2746-8894-CAE7A47D4B2A}" type="slidenum">
              <a:rPr lang="en-US" smtClean="0"/>
              <a:pPr>
                <a:spcAft>
                  <a:spcPts val="600"/>
                </a:spcAft>
              </a:pPr>
              <a:t>14</a:t>
            </a:fld>
            <a:endParaRPr lang="en-US"/>
          </a:p>
        </p:txBody>
      </p:sp>
      <p:sp>
        <p:nvSpPr>
          <p:cNvPr id="5" name="Content Placeholder 4">
            <a:extLst>
              <a:ext uri="{FF2B5EF4-FFF2-40B4-BE49-F238E27FC236}">
                <a16:creationId xmlns:a16="http://schemas.microsoft.com/office/drawing/2014/main" id="{3744FD75-CC7E-834A-738E-2D29C510671B}"/>
              </a:ext>
            </a:extLst>
          </p:cNvPr>
          <p:cNvSpPr>
            <a:spLocks noGrp="1"/>
          </p:cNvSpPr>
          <p:nvPr>
            <p:ph idx="1"/>
          </p:nvPr>
        </p:nvSpPr>
        <p:spPr>
          <a:xfrm>
            <a:off x="431801" y="1014292"/>
            <a:ext cx="4044949" cy="3618431"/>
          </a:xfrm>
        </p:spPr>
        <p:txBody>
          <a:bodyPr>
            <a:normAutofit/>
          </a:bodyPr>
          <a:lstStyle/>
          <a:p>
            <a:r>
              <a:rPr lang="en-GB" sz="1000" b="0"/>
              <a:t>Our websites are all up to date now. </a:t>
            </a:r>
          </a:p>
          <a:p>
            <a:endParaRPr lang="en-GB" sz="1000"/>
          </a:p>
          <a:p>
            <a:r>
              <a:rPr lang="en-GB" sz="1000" b="0"/>
              <a:t>For Somers Town Medical Centre please visit. somerstownmedical.co.uk </a:t>
            </a:r>
          </a:p>
          <a:p>
            <a:r>
              <a:rPr lang="en-GB" sz="1000" b="0"/>
              <a:t>For Kings Cross Surgery please visit kingscrosssurgery.co.uk </a:t>
            </a:r>
          </a:p>
          <a:p>
            <a:endParaRPr lang="en-GB" sz="1000" b="0"/>
          </a:p>
          <a:p>
            <a:r>
              <a:rPr lang="en-GB" sz="1000" b="0"/>
              <a:t>Via our website you can:</a:t>
            </a:r>
          </a:p>
          <a:p>
            <a:pPr marL="285750" indent="-285750">
              <a:buFont typeface="Arial" panose="020B0604020202020204" pitchFamily="34" charset="0"/>
              <a:buChar char="•"/>
            </a:pPr>
            <a:r>
              <a:rPr lang="en-GB" sz="1000" b="0"/>
              <a:t>Access the Evergreen Life app </a:t>
            </a:r>
          </a:p>
          <a:p>
            <a:pPr marL="285750" indent="-285750">
              <a:buFont typeface="Arial" panose="020B0604020202020204" pitchFamily="34" charset="0"/>
              <a:buChar char="•"/>
            </a:pPr>
            <a:r>
              <a:rPr lang="en-GB" sz="1000" b="0"/>
              <a:t>Order repeat prescriptions </a:t>
            </a:r>
          </a:p>
          <a:p>
            <a:pPr marL="285750" indent="-285750">
              <a:buFont typeface="Arial" panose="020B0604020202020204" pitchFamily="34" charset="0"/>
              <a:buChar char="•"/>
            </a:pPr>
            <a:r>
              <a:rPr lang="en-GB" sz="1000" b="0"/>
              <a:t>Complete online registrations </a:t>
            </a:r>
          </a:p>
          <a:p>
            <a:pPr marL="285750" indent="-285750">
              <a:buFont typeface="Arial" panose="020B0604020202020204" pitchFamily="34" charset="0"/>
              <a:buChar char="•"/>
            </a:pPr>
            <a:endParaRPr lang="en-GB" sz="1000" b="0"/>
          </a:p>
          <a:p>
            <a:r>
              <a:rPr lang="en-GB" sz="1000" b="0"/>
              <a:t>Information is also available around our reception area notice boards. </a:t>
            </a:r>
          </a:p>
          <a:p>
            <a:pPr marL="285750" indent="-285750">
              <a:buFont typeface="Arial" panose="020B0604020202020204" pitchFamily="34" charset="0"/>
              <a:buChar char="•"/>
            </a:pPr>
            <a:endParaRPr lang="en-GB" sz="1000" b="0"/>
          </a:p>
          <a:p>
            <a:br>
              <a:rPr lang="en-GB" sz="1000" b="0"/>
            </a:br>
            <a:endParaRPr lang="en-GB" sz="1000" b="0"/>
          </a:p>
          <a:p>
            <a:endParaRPr lang="en-GB" sz="1000" b="0"/>
          </a:p>
        </p:txBody>
      </p:sp>
    </p:spTree>
    <p:extLst>
      <p:ext uri="{BB962C8B-B14F-4D97-AF65-F5344CB8AC3E}">
        <p14:creationId xmlns:p14="http://schemas.microsoft.com/office/powerpoint/2010/main" val="3255204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C5C8D4B-2087-3FDA-7318-E8A79828F500}"/>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2F6893BD-0D65-9FDF-4CCA-1E2226DF63D1}"/>
              </a:ext>
            </a:extLst>
          </p:cNvPr>
          <p:cNvSpPr>
            <a:spLocks noGrp="1"/>
          </p:cNvSpPr>
          <p:nvPr>
            <p:ph type="sldNum" sz="quarter" idx="11"/>
          </p:nvPr>
        </p:nvSpPr>
        <p:spPr/>
        <p:txBody>
          <a:bodyPr/>
          <a:lstStyle/>
          <a:p>
            <a:fld id="{AA9DB25A-57E1-2746-8894-CAE7A47D4B2A}" type="slidenum">
              <a:rPr lang="en-US" smtClean="0"/>
              <a:pPr/>
              <a:t>2</a:t>
            </a:fld>
            <a:endParaRPr lang="en-US" dirty="0"/>
          </a:p>
        </p:txBody>
      </p:sp>
      <p:sp>
        <p:nvSpPr>
          <p:cNvPr id="8" name="Title 1">
            <a:extLst>
              <a:ext uri="{FF2B5EF4-FFF2-40B4-BE49-F238E27FC236}">
                <a16:creationId xmlns:a16="http://schemas.microsoft.com/office/drawing/2014/main" id="{9EB85C3E-7EC9-DA13-A766-E72CE8C85D03}"/>
              </a:ext>
            </a:extLst>
          </p:cNvPr>
          <p:cNvSpPr txBox="1">
            <a:spLocks/>
          </p:cNvSpPr>
          <p:nvPr/>
        </p:nvSpPr>
        <p:spPr>
          <a:xfrm>
            <a:off x="431800" y="434167"/>
            <a:ext cx="5171966" cy="70522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00" b="0" kern="1200">
                <a:solidFill>
                  <a:schemeClr val="tx2"/>
                </a:solidFill>
                <a:latin typeface="+mj-lt"/>
                <a:ea typeface="+mj-ea"/>
                <a:cs typeface="+mj-cs"/>
              </a:defRPr>
            </a:lvl1pPr>
          </a:lstStyle>
          <a:p>
            <a:r>
              <a:rPr lang="en-US" sz="1800" b="1" dirty="0">
                <a:latin typeface="Arial"/>
                <a:cs typeface="Arial"/>
              </a:rPr>
              <a:t>How can the PPG support the Practice</a:t>
            </a:r>
            <a:endParaRPr lang="en-GB" b="1" dirty="0"/>
          </a:p>
        </p:txBody>
      </p:sp>
      <p:sp>
        <p:nvSpPr>
          <p:cNvPr id="11" name="Content Placeholder 2">
            <a:extLst>
              <a:ext uri="{FF2B5EF4-FFF2-40B4-BE49-F238E27FC236}">
                <a16:creationId xmlns:a16="http://schemas.microsoft.com/office/drawing/2014/main" id="{B2A867C6-594D-D48D-8777-8357FADAF833}"/>
              </a:ext>
            </a:extLst>
          </p:cNvPr>
          <p:cNvSpPr txBox="1">
            <a:spLocks/>
          </p:cNvSpPr>
          <p:nvPr/>
        </p:nvSpPr>
        <p:spPr>
          <a:xfrm>
            <a:off x="431799" y="1083668"/>
            <a:ext cx="8405019" cy="5157029"/>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1350" b="1" kern="1200">
                <a:solidFill>
                  <a:schemeClr val="tx1"/>
                </a:solidFill>
                <a:latin typeface="+mn-lt"/>
                <a:ea typeface="+mn-ea"/>
                <a:cs typeface="+mn-cs"/>
              </a:defRPr>
            </a:lvl1pPr>
            <a:lvl2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2pPr>
            <a:lvl3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3pPr>
            <a:lvl4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4pPr>
            <a:lvl5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None/>
            </a:pPr>
            <a:r>
              <a:rPr lang="en-US" b="1" dirty="0"/>
              <a:t>Patient Participation Group (PPG)</a:t>
            </a:r>
          </a:p>
          <a:p>
            <a:r>
              <a:rPr lang="en-US" dirty="0"/>
              <a:t>A group of patients, carers, and practice staff working together to improve healthcare services</a:t>
            </a:r>
          </a:p>
          <a:p>
            <a:pPr>
              <a:buFont typeface="Arial" panose="020B0604020202020204" pitchFamily="34" charset="0"/>
              <a:buChar char="•"/>
            </a:pPr>
            <a:endParaRPr lang="en-US" dirty="0"/>
          </a:p>
          <a:p>
            <a:r>
              <a:rPr lang="en-US" b="0" dirty="0"/>
              <a:t>What we will be doing: </a:t>
            </a:r>
          </a:p>
          <a:p>
            <a:endParaRPr lang="en-US" b="0" dirty="0"/>
          </a:p>
          <a:p>
            <a:pPr>
              <a:buFont typeface="Arial" panose="020B0604020202020204" pitchFamily="34" charset="0"/>
              <a:buChar char="•"/>
            </a:pPr>
            <a:r>
              <a:rPr lang="en-US" b="0" dirty="0"/>
              <a:t>Shares patient feedback and local insights to help make positive changes at the Practices </a:t>
            </a:r>
          </a:p>
          <a:p>
            <a:pPr>
              <a:buFont typeface="Arial" panose="020B0604020202020204" pitchFamily="34" charset="0"/>
              <a:buChar char="•"/>
            </a:pPr>
            <a:r>
              <a:rPr lang="en-US" b="0" dirty="0"/>
              <a:t>Provides honest and constructive suggestions to support the practices</a:t>
            </a:r>
          </a:p>
          <a:p>
            <a:pPr>
              <a:buFont typeface="Arial" panose="020B0604020202020204" pitchFamily="34" charset="0"/>
              <a:buChar char="•"/>
            </a:pPr>
            <a:r>
              <a:rPr lang="en-US" b="0" dirty="0"/>
              <a:t>Volunteers and or support with community events like flu clinics, cervical and prostate cancer campaigns </a:t>
            </a:r>
          </a:p>
          <a:p>
            <a:pPr>
              <a:buFont typeface="Arial" panose="020B0604020202020204" pitchFamily="34" charset="0"/>
              <a:buChar char="•"/>
            </a:pPr>
            <a:r>
              <a:rPr lang="en-US" b="0" dirty="0"/>
              <a:t>Discussing updates, changes and improvements to practice services and protocols</a:t>
            </a:r>
          </a:p>
          <a:p>
            <a:pPr>
              <a:buFont typeface="Arial" panose="020B0604020202020204" pitchFamily="34" charset="0"/>
              <a:buChar char="•"/>
            </a:pPr>
            <a:r>
              <a:rPr lang="en-US" b="0" dirty="0"/>
              <a:t>Getting to know your Practice Team</a:t>
            </a:r>
          </a:p>
          <a:p>
            <a:endParaRPr lang="en-US" b="0" dirty="0"/>
          </a:p>
        </p:txBody>
      </p:sp>
    </p:spTree>
    <p:extLst>
      <p:ext uri="{BB962C8B-B14F-4D97-AF65-F5344CB8AC3E}">
        <p14:creationId xmlns:p14="http://schemas.microsoft.com/office/powerpoint/2010/main" val="2763178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C6092A-4E4A-42DF-B046-A3610E759F41}"/>
              </a:ext>
            </a:extLst>
          </p:cNvPr>
          <p:cNvSpPr>
            <a:spLocks noGrp="1"/>
          </p:cNvSpPr>
          <p:nvPr>
            <p:ph type="body" sz="quarter" idx="11"/>
          </p:nvPr>
        </p:nvSpPr>
        <p:spPr>
          <a:xfrm>
            <a:off x="1358590" y="2070875"/>
            <a:ext cx="6248400" cy="571500"/>
          </a:xfrm>
        </p:spPr>
        <p:txBody>
          <a:bodyPr>
            <a:noAutofit/>
          </a:bodyPr>
          <a:lstStyle/>
          <a:p>
            <a:r>
              <a:rPr lang="en-GB" sz="6000" dirty="0">
                <a:solidFill>
                  <a:schemeClr val="tx2">
                    <a:lumMod val="75000"/>
                  </a:schemeClr>
                </a:solidFill>
              </a:rPr>
              <a:t>Meet the Team!</a:t>
            </a:r>
          </a:p>
        </p:txBody>
      </p:sp>
    </p:spTree>
    <p:extLst>
      <p:ext uri="{BB962C8B-B14F-4D97-AF65-F5344CB8AC3E}">
        <p14:creationId xmlns:p14="http://schemas.microsoft.com/office/powerpoint/2010/main" val="1537300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A1FB6-134A-4B33-BE6D-E4128B4FC9C0}"/>
              </a:ext>
            </a:extLst>
          </p:cNvPr>
          <p:cNvSpPr>
            <a:spLocks noGrp="1"/>
          </p:cNvSpPr>
          <p:nvPr>
            <p:ph type="title"/>
          </p:nvPr>
        </p:nvSpPr>
        <p:spPr/>
        <p:txBody>
          <a:bodyPr>
            <a:noAutofit/>
          </a:bodyPr>
          <a:lstStyle/>
          <a:p>
            <a:r>
              <a:rPr lang="en-GB" sz="3000" dirty="0"/>
              <a:t>Non-clinical Team</a:t>
            </a:r>
          </a:p>
        </p:txBody>
      </p:sp>
      <p:sp>
        <p:nvSpPr>
          <p:cNvPr id="24" name="Slide Number Placeholder 2">
            <a:extLst>
              <a:ext uri="{FF2B5EF4-FFF2-40B4-BE49-F238E27FC236}">
                <a16:creationId xmlns:a16="http://schemas.microsoft.com/office/drawing/2014/main" id="{19DEAE7A-F04A-4731-9AB4-8AF4E553271A}"/>
              </a:ext>
            </a:extLst>
          </p:cNvPr>
          <p:cNvSpPr>
            <a:spLocks noGrp="1"/>
          </p:cNvSpPr>
          <p:nvPr>
            <p:ph type="sldNum" sz="quarter" idx="12"/>
          </p:nvPr>
        </p:nvSpPr>
        <p:spPr>
          <a:xfrm>
            <a:off x="6107137" y="4928607"/>
            <a:ext cx="1697398" cy="169049"/>
          </a:xfrm>
        </p:spPr>
        <p:txBody>
          <a:bodyPr/>
          <a:lstStyle/>
          <a:p>
            <a:fld id="{FF240F16-35E0-49D3-851D-B169E9643B23}" type="slidenum">
              <a:rPr lang="en-US" smtClean="0"/>
              <a:pPr/>
              <a:t>4</a:t>
            </a:fld>
            <a:endParaRPr lang="en-US"/>
          </a:p>
        </p:txBody>
      </p:sp>
      <p:sp>
        <p:nvSpPr>
          <p:cNvPr id="5" name="Free-form: Shape 8">
            <a:extLst>
              <a:ext uri="{FF2B5EF4-FFF2-40B4-BE49-F238E27FC236}">
                <a16:creationId xmlns:a16="http://schemas.microsoft.com/office/drawing/2014/main" id="{9EBAF1B5-91AE-C0A3-9E31-00239DAC1EE7}"/>
              </a:ext>
            </a:extLst>
          </p:cNvPr>
          <p:cNvSpPr/>
          <p:nvPr/>
        </p:nvSpPr>
        <p:spPr>
          <a:xfrm>
            <a:off x="4572000" y="3071285"/>
            <a:ext cx="2305585" cy="755796"/>
          </a:xfrm>
          <a:custGeom>
            <a:avLst/>
            <a:gdLst>
              <a:gd name="f0" fmla="val 10800000"/>
              <a:gd name="f1" fmla="val 5400000"/>
              <a:gd name="f2" fmla="val 180"/>
              <a:gd name="f3" fmla="val w"/>
              <a:gd name="f4" fmla="val h"/>
              <a:gd name="f5" fmla="val 0"/>
              <a:gd name="f6" fmla="val 4775150"/>
              <a:gd name="f7" fmla="val 1456420"/>
              <a:gd name="f8" fmla="+- 0 0 -90"/>
              <a:gd name="f9" fmla="*/ f3 1 4775150"/>
              <a:gd name="f10" fmla="*/ f4 1 1456420"/>
              <a:gd name="f11" fmla="val f5"/>
              <a:gd name="f12" fmla="val f6"/>
              <a:gd name="f13" fmla="val f7"/>
              <a:gd name="f14" fmla="*/ f8 f0 1"/>
              <a:gd name="f15" fmla="+- f13 0 f11"/>
              <a:gd name="f16" fmla="+- f12 0 f11"/>
              <a:gd name="f17" fmla="*/ f14 1 f2"/>
              <a:gd name="f18" fmla="*/ f16 1 4775150"/>
              <a:gd name="f19" fmla="*/ f15 1 1456420"/>
              <a:gd name="f20" fmla="*/ 0 f16 1"/>
              <a:gd name="f21" fmla="*/ 0 f15 1"/>
              <a:gd name="f22" fmla="*/ 4775150 f16 1"/>
              <a:gd name="f23" fmla="*/ 1456420 f15 1"/>
              <a:gd name="f24" fmla="+- f17 0 f1"/>
              <a:gd name="f25" fmla="*/ f20 1 4775150"/>
              <a:gd name="f26" fmla="*/ f21 1 1456420"/>
              <a:gd name="f27" fmla="*/ f22 1 4775150"/>
              <a:gd name="f28" fmla="*/ f23 1 1456420"/>
              <a:gd name="f29" fmla="*/ f11 1 f18"/>
              <a:gd name="f30" fmla="*/ f12 1 f18"/>
              <a:gd name="f31" fmla="*/ f11 1 f19"/>
              <a:gd name="f32" fmla="*/ f13 1 f19"/>
              <a:gd name="f33" fmla="*/ f25 1 f18"/>
              <a:gd name="f34" fmla="*/ f26 1 f19"/>
              <a:gd name="f35" fmla="*/ f27 1 f18"/>
              <a:gd name="f36" fmla="*/ f28 1 f19"/>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 ang="f24">
                <a:pos x="f41" y="f44"/>
              </a:cxn>
              <a:cxn ang="f24">
                <a:pos x="f41" y="f42"/>
              </a:cxn>
            </a:cxnLst>
            <a:rect l="f37" t="f40" r="f38" b="f39"/>
            <a:pathLst>
              <a:path w="4775150" h="1456420">
                <a:moveTo>
                  <a:pt x="f5" y="f5"/>
                </a:moveTo>
                <a:lnTo>
                  <a:pt x="f6" y="f5"/>
                </a:lnTo>
                <a:lnTo>
                  <a:pt x="f6" y="f7"/>
                </a:lnTo>
                <a:lnTo>
                  <a:pt x="f5" y="f7"/>
                </a:lnTo>
                <a:lnTo>
                  <a:pt x="f5" y="f5"/>
                </a:lnTo>
                <a:close/>
              </a:path>
            </a:pathLst>
          </a:custGeom>
          <a:solidFill>
            <a:srgbClr val="F0C8BC"/>
          </a:solidFill>
          <a:ln cap="flat">
            <a:noFill/>
            <a:prstDash val="solid"/>
          </a:ln>
        </p:spPr>
        <p:txBody>
          <a:bodyPr vert="horz" wrap="square" lIns="10158" tIns="10158" rIns="10158" bIns="10158" anchor="ctr" anchorCtr="1" compatLnSpc="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GB" sz="900" i="0" u="none" strike="noStrike" kern="1200" cap="none" spc="0" baseline="0" dirty="0">
                <a:uFillTx/>
                <a:latin typeface="Quire Sans Pro Light"/>
              </a:rPr>
              <a:t>Nazmin A</a:t>
            </a:r>
          </a:p>
          <a:p>
            <a:pPr marL="0" marR="0" lvl="0" indent="0" algn="ctr" defTabSz="711202"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b="1" i="0" u="none" strike="noStrike" kern="1200" cap="none" spc="0" baseline="0" dirty="0">
                <a:uFillTx/>
                <a:latin typeface="Quire Sans Pro Light"/>
              </a:rPr>
              <a:t>Practice Manager</a:t>
            </a:r>
          </a:p>
        </p:txBody>
      </p:sp>
      <p:sp>
        <p:nvSpPr>
          <p:cNvPr id="6" name="Free-form: Shape 9">
            <a:extLst>
              <a:ext uri="{FF2B5EF4-FFF2-40B4-BE49-F238E27FC236}">
                <a16:creationId xmlns:a16="http://schemas.microsoft.com/office/drawing/2014/main" id="{9A6B5D8F-396A-9186-52B8-405FF5B0E832}"/>
              </a:ext>
            </a:extLst>
          </p:cNvPr>
          <p:cNvSpPr/>
          <p:nvPr/>
        </p:nvSpPr>
        <p:spPr>
          <a:xfrm>
            <a:off x="6996855" y="4054609"/>
            <a:ext cx="1286904" cy="621650"/>
          </a:xfrm>
          <a:custGeom>
            <a:avLst/>
            <a:gdLst>
              <a:gd name="f0" fmla="val 10800000"/>
              <a:gd name="f1" fmla="val 5400000"/>
              <a:gd name="f2" fmla="val 180"/>
              <a:gd name="f3" fmla="val w"/>
              <a:gd name="f4" fmla="val h"/>
              <a:gd name="f5" fmla="val 0"/>
              <a:gd name="f6" fmla="val 4775150"/>
              <a:gd name="f7" fmla="val 1456420"/>
              <a:gd name="f8" fmla="+- 0 0 -90"/>
              <a:gd name="f9" fmla="*/ f3 1 4775150"/>
              <a:gd name="f10" fmla="*/ f4 1 1456420"/>
              <a:gd name="f11" fmla="val f5"/>
              <a:gd name="f12" fmla="val f6"/>
              <a:gd name="f13" fmla="val f7"/>
              <a:gd name="f14" fmla="*/ f8 f0 1"/>
              <a:gd name="f15" fmla="+- f13 0 f11"/>
              <a:gd name="f16" fmla="+- f12 0 f11"/>
              <a:gd name="f17" fmla="*/ f14 1 f2"/>
              <a:gd name="f18" fmla="*/ f16 1 4775150"/>
              <a:gd name="f19" fmla="*/ f15 1 1456420"/>
              <a:gd name="f20" fmla="*/ 0 f16 1"/>
              <a:gd name="f21" fmla="*/ 0 f15 1"/>
              <a:gd name="f22" fmla="*/ 4775150 f16 1"/>
              <a:gd name="f23" fmla="*/ 1456420 f15 1"/>
              <a:gd name="f24" fmla="+- f17 0 f1"/>
              <a:gd name="f25" fmla="*/ f20 1 4775150"/>
              <a:gd name="f26" fmla="*/ f21 1 1456420"/>
              <a:gd name="f27" fmla="*/ f22 1 4775150"/>
              <a:gd name="f28" fmla="*/ f23 1 1456420"/>
              <a:gd name="f29" fmla="*/ f11 1 f18"/>
              <a:gd name="f30" fmla="*/ f12 1 f18"/>
              <a:gd name="f31" fmla="*/ f11 1 f19"/>
              <a:gd name="f32" fmla="*/ f13 1 f19"/>
              <a:gd name="f33" fmla="*/ f25 1 f18"/>
              <a:gd name="f34" fmla="*/ f26 1 f19"/>
              <a:gd name="f35" fmla="*/ f27 1 f18"/>
              <a:gd name="f36" fmla="*/ f28 1 f19"/>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 ang="f24">
                <a:pos x="f41" y="f44"/>
              </a:cxn>
              <a:cxn ang="f24">
                <a:pos x="f41" y="f42"/>
              </a:cxn>
            </a:cxnLst>
            <a:rect l="f37" t="f40" r="f38" b="f39"/>
            <a:pathLst>
              <a:path w="4775150" h="1456420">
                <a:moveTo>
                  <a:pt x="f5" y="f5"/>
                </a:moveTo>
                <a:lnTo>
                  <a:pt x="f6" y="f5"/>
                </a:lnTo>
                <a:lnTo>
                  <a:pt x="f6" y="f7"/>
                </a:lnTo>
                <a:lnTo>
                  <a:pt x="f5" y="f7"/>
                </a:lnTo>
                <a:lnTo>
                  <a:pt x="f5" y="f5"/>
                </a:lnTo>
                <a:close/>
              </a:path>
            </a:pathLst>
          </a:custGeom>
          <a:solidFill>
            <a:srgbClr val="F0C8BC"/>
          </a:solidFill>
          <a:ln cap="flat">
            <a:noFill/>
            <a:prstDash val="solid"/>
          </a:ln>
        </p:spPr>
        <p:txBody>
          <a:bodyPr vert="horz" wrap="square" lIns="11430" tIns="11430" rIns="11430" bIns="11430" anchor="ctr" anchorCtr="1" compatLnSpc="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GB" sz="900" b="0" i="0" u="none" strike="noStrike" kern="1200" cap="none" spc="0" baseline="0" dirty="0">
                <a:uFillTx/>
                <a:latin typeface="Tisa Offc Serif Pro"/>
              </a:rPr>
              <a:t>Khadija </a:t>
            </a:r>
            <a:r>
              <a:rPr lang="en-GB" sz="900" dirty="0">
                <a:latin typeface="Tisa Offc Serif Pro"/>
              </a:rPr>
              <a:t>M</a:t>
            </a:r>
            <a:r>
              <a:rPr lang="en-GB" sz="900" b="0" i="0" u="none" strike="noStrike" kern="1200" cap="none" spc="0" baseline="0" dirty="0">
                <a:uFillTx/>
                <a:latin typeface="Tisa Offc Serif Pro"/>
              </a:rPr>
              <a:t> </a:t>
            </a:r>
          </a:p>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b="1" i="0" u="none" strike="noStrike" kern="1200" cap="none" spc="0" baseline="0" dirty="0">
                <a:uFillTx/>
                <a:latin typeface="Quire Sans Pro Light"/>
              </a:rPr>
              <a:t>Assistant  Manager</a:t>
            </a:r>
          </a:p>
        </p:txBody>
      </p:sp>
      <p:sp>
        <p:nvSpPr>
          <p:cNvPr id="8" name="Free-form: Shape 10">
            <a:extLst>
              <a:ext uri="{FF2B5EF4-FFF2-40B4-BE49-F238E27FC236}">
                <a16:creationId xmlns:a16="http://schemas.microsoft.com/office/drawing/2014/main" id="{59BB1188-BDEE-E355-96FC-6C655319B95D}"/>
              </a:ext>
            </a:extLst>
          </p:cNvPr>
          <p:cNvSpPr/>
          <p:nvPr/>
        </p:nvSpPr>
        <p:spPr>
          <a:xfrm>
            <a:off x="316607" y="1164187"/>
            <a:ext cx="883933" cy="414587"/>
          </a:xfrm>
          <a:custGeom>
            <a:avLst/>
            <a:gdLst>
              <a:gd name="f0" fmla="val 10800000"/>
              <a:gd name="f1" fmla="val 5400000"/>
              <a:gd name="f2" fmla="val 180"/>
              <a:gd name="f3" fmla="val w"/>
              <a:gd name="f4" fmla="val h"/>
              <a:gd name="f5" fmla="val 0"/>
              <a:gd name="f6" fmla="val 4775150"/>
              <a:gd name="f7" fmla="val 1456420"/>
              <a:gd name="f8" fmla="+- 0 0 -90"/>
              <a:gd name="f9" fmla="*/ f3 1 4775150"/>
              <a:gd name="f10" fmla="*/ f4 1 1456420"/>
              <a:gd name="f11" fmla="val f5"/>
              <a:gd name="f12" fmla="val f6"/>
              <a:gd name="f13" fmla="val f7"/>
              <a:gd name="f14" fmla="*/ f8 f0 1"/>
              <a:gd name="f15" fmla="+- f13 0 f11"/>
              <a:gd name="f16" fmla="+- f12 0 f11"/>
              <a:gd name="f17" fmla="*/ f14 1 f2"/>
              <a:gd name="f18" fmla="*/ f16 1 4775150"/>
              <a:gd name="f19" fmla="*/ f15 1 1456420"/>
              <a:gd name="f20" fmla="*/ 0 f16 1"/>
              <a:gd name="f21" fmla="*/ 0 f15 1"/>
              <a:gd name="f22" fmla="*/ 4775150 f16 1"/>
              <a:gd name="f23" fmla="*/ 1456420 f15 1"/>
              <a:gd name="f24" fmla="+- f17 0 f1"/>
              <a:gd name="f25" fmla="*/ f20 1 4775150"/>
              <a:gd name="f26" fmla="*/ f21 1 1456420"/>
              <a:gd name="f27" fmla="*/ f22 1 4775150"/>
              <a:gd name="f28" fmla="*/ f23 1 1456420"/>
              <a:gd name="f29" fmla="*/ f11 1 f18"/>
              <a:gd name="f30" fmla="*/ f12 1 f18"/>
              <a:gd name="f31" fmla="*/ f11 1 f19"/>
              <a:gd name="f32" fmla="*/ f13 1 f19"/>
              <a:gd name="f33" fmla="*/ f25 1 f18"/>
              <a:gd name="f34" fmla="*/ f26 1 f19"/>
              <a:gd name="f35" fmla="*/ f27 1 f18"/>
              <a:gd name="f36" fmla="*/ f28 1 f19"/>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 ang="f24">
                <a:pos x="f41" y="f44"/>
              </a:cxn>
              <a:cxn ang="f24">
                <a:pos x="f41" y="f42"/>
              </a:cxn>
            </a:cxnLst>
            <a:rect l="f37" t="f40" r="f38" b="f39"/>
            <a:pathLst>
              <a:path w="4775150" h="1456420">
                <a:moveTo>
                  <a:pt x="f5" y="f5"/>
                </a:moveTo>
                <a:lnTo>
                  <a:pt x="f6" y="f5"/>
                </a:lnTo>
                <a:lnTo>
                  <a:pt x="f6" y="f7"/>
                </a:lnTo>
                <a:lnTo>
                  <a:pt x="f5" y="f7"/>
                </a:lnTo>
                <a:lnTo>
                  <a:pt x="f5" y="f5"/>
                </a:lnTo>
                <a:close/>
              </a:path>
            </a:pathLst>
          </a:custGeom>
          <a:solidFill>
            <a:srgbClr val="F0C8BC"/>
          </a:solidFill>
          <a:ln cap="flat">
            <a:noFill/>
            <a:prstDash val="solid"/>
          </a:ln>
        </p:spPr>
        <p:txBody>
          <a:bodyPr vert="horz" wrap="square" lIns="11430" tIns="11430" rIns="11430" bIns="11430" anchor="ctr" anchorCtr="1" compatLnSpc="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i="0" u="none" strike="noStrike" kern="1200" cap="none" spc="0" baseline="0" dirty="0">
                <a:uFillTx/>
                <a:latin typeface="Quire Sans Pro Light"/>
              </a:rPr>
              <a:t>Mohamed M </a:t>
            </a:r>
          </a:p>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b="1" dirty="0">
                <a:latin typeface="Quire Sans Pro Light"/>
              </a:rPr>
              <a:t>Admin Team </a:t>
            </a:r>
            <a:endParaRPr lang="en-GB" sz="900" b="1" i="0" u="none" strike="noStrike" kern="1200" cap="none" spc="0" baseline="0" dirty="0">
              <a:uFillTx/>
              <a:latin typeface="Quire Sans Pro Light"/>
            </a:endParaRPr>
          </a:p>
        </p:txBody>
      </p:sp>
      <p:sp>
        <p:nvSpPr>
          <p:cNvPr id="14" name="Rectangle 13">
            <a:extLst>
              <a:ext uri="{FF2B5EF4-FFF2-40B4-BE49-F238E27FC236}">
                <a16:creationId xmlns:a16="http://schemas.microsoft.com/office/drawing/2014/main" id="{B1C016CE-59E2-F578-5359-FA81530B89CA}"/>
              </a:ext>
            </a:extLst>
          </p:cNvPr>
          <p:cNvSpPr/>
          <p:nvPr/>
        </p:nvSpPr>
        <p:spPr>
          <a:xfrm>
            <a:off x="2642442" y="2298096"/>
            <a:ext cx="1063615" cy="414763"/>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Muhaimin A </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16" name="Rectangle 15">
            <a:extLst>
              <a:ext uri="{FF2B5EF4-FFF2-40B4-BE49-F238E27FC236}">
                <a16:creationId xmlns:a16="http://schemas.microsoft.com/office/drawing/2014/main" id="{4986DAE1-8024-62A1-DE1E-210C454AB638}"/>
              </a:ext>
            </a:extLst>
          </p:cNvPr>
          <p:cNvSpPr/>
          <p:nvPr/>
        </p:nvSpPr>
        <p:spPr>
          <a:xfrm>
            <a:off x="311305" y="2972898"/>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Wahida C</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18" name="Rectangle 17">
            <a:extLst>
              <a:ext uri="{FF2B5EF4-FFF2-40B4-BE49-F238E27FC236}">
                <a16:creationId xmlns:a16="http://schemas.microsoft.com/office/drawing/2014/main" id="{7C796399-04B0-0FE3-5693-EB73471B5A5B}"/>
              </a:ext>
            </a:extLst>
          </p:cNvPr>
          <p:cNvSpPr/>
          <p:nvPr/>
        </p:nvSpPr>
        <p:spPr>
          <a:xfrm>
            <a:off x="2462699" y="3459219"/>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Mohamed S</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19" name="Rectangle 18">
            <a:extLst>
              <a:ext uri="{FF2B5EF4-FFF2-40B4-BE49-F238E27FC236}">
                <a16:creationId xmlns:a16="http://schemas.microsoft.com/office/drawing/2014/main" id="{CBB63ED2-D8CB-5041-AA71-79774D6BCD48}"/>
              </a:ext>
            </a:extLst>
          </p:cNvPr>
          <p:cNvSpPr/>
          <p:nvPr/>
        </p:nvSpPr>
        <p:spPr>
          <a:xfrm>
            <a:off x="111776" y="2271414"/>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Maggie O</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20" name="Rectangle 19">
            <a:extLst>
              <a:ext uri="{FF2B5EF4-FFF2-40B4-BE49-F238E27FC236}">
                <a16:creationId xmlns:a16="http://schemas.microsoft.com/office/drawing/2014/main" id="{17918C0B-4E89-F2C5-55F2-7666E8675AEE}"/>
              </a:ext>
            </a:extLst>
          </p:cNvPr>
          <p:cNvSpPr/>
          <p:nvPr/>
        </p:nvSpPr>
        <p:spPr>
          <a:xfrm>
            <a:off x="136925" y="3482103"/>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Kelechi U</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21" name="Rectangle 20">
            <a:extLst>
              <a:ext uri="{FF2B5EF4-FFF2-40B4-BE49-F238E27FC236}">
                <a16:creationId xmlns:a16="http://schemas.microsoft.com/office/drawing/2014/main" id="{B65C9E86-D6CD-A8DF-DB7F-04F5BFEA3C92}"/>
              </a:ext>
            </a:extLst>
          </p:cNvPr>
          <p:cNvSpPr/>
          <p:nvPr/>
        </p:nvSpPr>
        <p:spPr>
          <a:xfrm>
            <a:off x="1349766" y="3827081"/>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Elizabeth E</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22" name="Rectangle 21">
            <a:extLst>
              <a:ext uri="{FF2B5EF4-FFF2-40B4-BE49-F238E27FC236}">
                <a16:creationId xmlns:a16="http://schemas.microsoft.com/office/drawing/2014/main" id="{0AB30F56-9C02-7717-90E6-1E3D1BB7A39C}"/>
              </a:ext>
            </a:extLst>
          </p:cNvPr>
          <p:cNvSpPr/>
          <p:nvPr/>
        </p:nvSpPr>
        <p:spPr>
          <a:xfrm>
            <a:off x="211540" y="4424683"/>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t>Zara R</a:t>
            </a:r>
          </a:p>
          <a:p>
            <a:pPr lvl="0" algn="ctr">
              <a:defRPr sz="1800" b="0" i="0" u="none" strike="noStrike" kern="0" cap="none" spc="0" baseline="0">
                <a:solidFill>
                  <a:srgbClr val="000000"/>
                </a:solidFill>
                <a:uFillTx/>
              </a:defRPr>
            </a:pPr>
            <a:r>
              <a:rPr lang="en-GB" sz="900" b="1" i="1" dirty="0"/>
              <a:t>Admin Team</a:t>
            </a:r>
            <a:endParaRPr lang="en-GB" sz="900" b="0" i="0" u="none" strike="noStrike" kern="1200" cap="none" spc="0" baseline="0" dirty="0">
              <a:solidFill>
                <a:srgbClr val="FFFFFF"/>
              </a:solidFill>
              <a:uFillTx/>
              <a:latin typeface="Quire Sans Pro Light"/>
            </a:endParaRPr>
          </a:p>
        </p:txBody>
      </p:sp>
      <p:sp>
        <p:nvSpPr>
          <p:cNvPr id="23" name="Rectangle 22">
            <a:extLst>
              <a:ext uri="{FF2B5EF4-FFF2-40B4-BE49-F238E27FC236}">
                <a16:creationId xmlns:a16="http://schemas.microsoft.com/office/drawing/2014/main" id="{3706E8CE-14A2-E2E9-30E0-D424DF281A90}"/>
              </a:ext>
            </a:extLst>
          </p:cNvPr>
          <p:cNvSpPr/>
          <p:nvPr/>
        </p:nvSpPr>
        <p:spPr>
          <a:xfrm>
            <a:off x="2354105" y="4364395"/>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err="1">
                <a:solidFill>
                  <a:schemeClr val="tx1"/>
                </a:solidFill>
              </a:rPr>
              <a:t>Hafeja</a:t>
            </a:r>
            <a:r>
              <a:rPr lang="en-GB" sz="900" i="1" dirty="0">
                <a:solidFill>
                  <a:schemeClr val="tx1"/>
                </a:solidFill>
              </a:rPr>
              <a:t> I</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37" name="Rectangle 36">
            <a:extLst>
              <a:ext uri="{FF2B5EF4-FFF2-40B4-BE49-F238E27FC236}">
                <a16:creationId xmlns:a16="http://schemas.microsoft.com/office/drawing/2014/main" id="{5FFAC538-C87D-7C4E-75F1-AE1D222737DE}"/>
              </a:ext>
            </a:extLst>
          </p:cNvPr>
          <p:cNvSpPr/>
          <p:nvPr/>
        </p:nvSpPr>
        <p:spPr>
          <a:xfrm>
            <a:off x="6062905" y="1237759"/>
            <a:ext cx="2151145" cy="556377"/>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Alison D</a:t>
            </a:r>
          </a:p>
          <a:p>
            <a:pPr lvl="0" algn="ctr">
              <a:defRPr sz="1800" b="0" i="0" u="none" strike="noStrike" kern="0" cap="none" spc="0" baseline="0">
                <a:solidFill>
                  <a:srgbClr val="000000"/>
                </a:solidFill>
                <a:uFillTx/>
              </a:defRPr>
            </a:pPr>
            <a:r>
              <a:rPr lang="en-GB" sz="900" b="1" i="1" dirty="0">
                <a:solidFill>
                  <a:schemeClr val="tx1"/>
                </a:solidFill>
              </a:rPr>
              <a:t>Regional Manger </a:t>
            </a:r>
            <a:endParaRPr lang="en-GB" sz="900" b="0" i="0" u="none" strike="noStrike" kern="1200" cap="none" spc="0" baseline="0" dirty="0">
              <a:solidFill>
                <a:schemeClr val="tx1"/>
              </a:solidFill>
              <a:uFillTx/>
              <a:latin typeface="Quire Sans Pro Light"/>
            </a:endParaRPr>
          </a:p>
        </p:txBody>
      </p:sp>
      <p:cxnSp>
        <p:nvCxnSpPr>
          <p:cNvPr id="44" name="Straight Connector 43">
            <a:extLst>
              <a:ext uri="{FF2B5EF4-FFF2-40B4-BE49-F238E27FC236}">
                <a16:creationId xmlns:a16="http://schemas.microsoft.com/office/drawing/2014/main" id="{EFCFA049-8842-7988-517A-D9C54B00F7B3}"/>
              </a:ext>
            </a:extLst>
          </p:cNvPr>
          <p:cNvCxnSpPr>
            <a:cxnSpLocks/>
          </p:cNvCxnSpPr>
          <p:nvPr/>
        </p:nvCxnSpPr>
        <p:spPr>
          <a:xfrm>
            <a:off x="6996855" y="1794136"/>
            <a:ext cx="0" cy="50396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878A1B4-D882-FC7D-27E6-0012140C34E0}"/>
              </a:ext>
            </a:extLst>
          </p:cNvPr>
          <p:cNvCxnSpPr>
            <a:cxnSpLocks/>
          </p:cNvCxnSpPr>
          <p:nvPr/>
        </p:nvCxnSpPr>
        <p:spPr>
          <a:xfrm flipH="1">
            <a:off x="6452839" y="2298096"/>
            <a:ext cx="544016" cy="773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64BA3F4-6154-995D-5380-A1105754A27D}"/>
              </a:ext>
            </a:extLst>
          </p:cNvPr>
          <p:cNvCxnSpPr>
            <a:cxnSpLocks/>
            <a:stCxn id="5" idx="1"/>
          </p:cNvCxnSpPr>
          <p:nvPr/>
        </p:nvCxnSpPr>
        <p:spPr>
          <a:xfrm>
            <a:off x="6877585" y="3449183"/>
            <a:ext cx="1210766" cy="1277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E68DFE1-CAF9-6C9F-47AA-35F3649F58C8}"/>
              </a:ext>
            </a:extLst>
          </p:cNvPr>
          <p:cNvCxnSpPr/>
          <p:nvPr/>
        </p:nvCxnSpPr>
        <p:spPr>
          <a:xfrm>
            <a:off x="8088351" y="3576971"/>
            <a:ext cx="0" cy="477638"/>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Connector: Elbow 59">
            <a:extLst>
              <a:ext uri="{FF2B5EF4-FFF2-40B4-BE49-F238E27FC236}">
                <a16:creationId xmlns:a16="http://schemas.microsoft.com/office/drawing/2014/main" id="{0D72D136-443D-8A4B-27CA-DA3932E6A2BC}"/>
              </a:ext>
            </a:extLst>
          </p:cNvPr>
          <p:cNvCxnSpPr>
            <a:cxnSpLocks/>
            <a:endCxn id="8" idx="1"/>
          </p:cNvCxnSpPr>
          <p:nvPr/>
        </p:nvCxnSpPr>
        <p:spPr>
          <a:xfrm rot="10800000">
            <a:off x="1200540" y="1371482"/>
            <a:ext cx="5840714" cy="319284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24" name="Connector: Elbow 1023">
            <a:extLst>
              <a:ext uri="{FF2B5EF4-FFF2-40B4-BE49-F238E27FC236}">
                <a16:creationId xmlns:a16="http://schemas.microsoft.com/office/drawing/2014/main" id="{D61161AD-22C6-F88F-B34C-79A38C55582E}"/>
              </a:ext>
            </a:extLst>
          </p:cNvPr>
          <p:cNvCxnSpPr>
            <a:cxnSpLocks/>
            <a:endCxn id="19" idx="0"/>
          </p:cNvCxnSpPr>
          <p:nvPr/>
        </p:nvCxnSpPr>
        <p:spPr>
          <a:xfrm rot="5400000">
            <a:off x="402643" y="1819716"/>
            <a:ext cx="692639" cy="21075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27" name="Connector: Elbow 1026">
            <a:extLst>
              <a:ext uri="{FF2B5EF4-FFF2-40B4-BE49-F238E27FC236}">
                <a16:creationId xmlns:a16="http://schemas.microsoft.com/office/drawing/2014/main" id="{D2FF4892-D84A-D22B-04F4-88D81EFEC9EC}"/>
              </a:ext>
            </a:extLst>
          </p:cNvPr>
          <p:cNvCxnSpPr>
            <a:cxnSpLocks/>
          </p:cNvCxnSpPr>
          <p:nvPr/>
        </p:nvCxnSpPr>
        <p:spPr>
          <a:xfrm>
            <a:off x="1045425" y="1568607"/>
            <a:ext cx="1073042" cy="84825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34" name="Connector: Elbow 1033">
            <a:extLst>
              <a:ext uri="{FF2B5EF4-FFF2-40B4-BE49-F238E27FC236}">
                <a16:creationId xmlns:a16="http://schemas.microsoft.com/office/drawing/2014/main" id="{E5809A89-6E1A-9F86-D818-72B951FAA2FB}"/>
              </a:ext>
            </a:extLst>
          </p:cNvPr>
          <p:cNvCxnSpPr>
            <a:endCxn id="14" idx="1"/>
          </p:cNvCxnSpPr>
          <p:nvPr/>
        </p:nvCxnSpPr>
        <p:spPr>
          <a:xfrm>
            <a:off x="2110634" y="2416865"/>
            <a:ext cx="531808" cy="8861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36" name="Connector: Elbow 1035">
            <a:extLst>
              <a:ext uri="{FF2B5EF4-FFF2-40B4-BE49-F238E27FC236}">
                <a16:creationId xmlns:a16="http://schemas.microsoft.com/office/drawing/2014/main" id="{98E87DF4-0E0C-25C2-D4CD-5B666F9D97DA}"/>
              </a:ext>
            </a:extLst>
          </p:cNvPr>
          <p:cNvCxnSpPr>
            <a:stCxn id="19" idx="2"/>
            <a:endCxn id="16" idx="0"/>
          </p:cNvCxnSpPr>
          <p:nvPr/>
        </p:nvCxnSpPr>
        <p:spPr>
          <a:xfrm rot="16200000" flipH="1">
            <a:off x="570892" y="2700676"/>
            <a:ext cx="344913" cy="19952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38" name="Connector: Elbow 1037">
            <a:extLst>
              <a:ext uri="{FF2B5EF4-FFF2-40B4-BE49-F238E27FC236}">
                <a16:creationId xmlns:a16="http://schemas.microsoft.com/office/drawing/2014/main" id="{E00ADA40-A00B-5B27-5BA8-092B5E19A778}"/>
              </a:ext>
            </a:extLst>
          </p:cNvPr>
          <p:cNvCxnSpPr/>
          <p:nvPr/>
        </p:nvCxnSpPr>
        <p:spPr>
          <a:xfrm rot="16200000" flipH="1">
            <a:off x="1954949" y="3261188"/>
            <a:ext cx="576075" cy="41206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40" name="Connector: Elbow 1039">
            <a:extLst>
              <a:ext uri="{FF2B5EF4-FFF2-40B4-BE49-F238E27FC236}">
                <a16:creationId xmlns:a16="http://schemas.microsoft.com/office/drawing/2014/main" id="{C16F21F8-B881-07F3-46BA-FFF02CCE12B2}"/>
              </a:ext>
            </a:extLst>
          </p:cNvPr>
          <p:cNvCxnSpPr/>
          <p:nvPr/>
        </p:nvCxnSpPr>
        <p:spPr>
          <a:xfrm rot="16200000" flipH="1">
            <a:off x="620921" y="4113125"/>
            <a:ext cx="597602" cy="2551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42" name="Connector: Elbow 1041">
            <a:extLst>
              <a:ext uri="{FF2B5EF4-FFF2-40B4-BE49-F238E27FC236}">
                <a16:creationId xmlns:a16="http://schemas.microsoft.com/office/drawing/2014/main" id="{6EE77A1C-83C4-E563-057E-D634396A3CB6}"/>
              </a:ext>
            </a:extLst>
          </p:cNvPr>
          <p:cNvCxnSpPr/>
          <p:nvPr/>
        </p:nvCxnSpPr>
        <p:spPr>
          <a:xfrm rot="5400000">
            <a:off x="2836823" y="4026968"/>
            <a:ext cx="548604" cy="12624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44" name="Connector: Elbow 1043">
            <a:extLst>
              <a:ext uri="{FF2B5EF4-FFF2-40B4-BE49-F238E27FC236}">
                <a16:creationId xmlns:a16="http://schemas.microsoft.com/office/drawing/2014/main" id="{8FA11147-B01E-5EAD-C57C-661C1D401E7E}"/>
              </a:ext>
            </a:extLst>
          </p:cNvPr>
          <p:cNvCxnSpPr>
            <a:endCxn id="21" idx="2"/>
          </p:cNvCxnSpPr>
          <p:nvPr/>
        </p:nvCxnSpPr>
        <p:spPr>
          <a:xfrm rot="10800000">
            <a:off x="1881574" y="4183653"/>
            <a:ext cx="494964" cy="492607"/>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10" name="Free-form: Shape 10">
            <a:extLst>
              <a:ext uri="{FF2B5EF4-FFF2-40B4-BE49-F238E27FC236}">
                <a16:creationId xmlns:a16="http://schemas.microsoft.com/office/drawing/2014/main" id="{95355692-4816-F6F3-9621-45FEF8F30FDE}"/>
              </a:ext>
            </a:extLst>
          </p:cNvPr>
          <p:cNvSpPr/>
          <p:nvPr/>
        </p:nvSpPr>
        <p:spPr>
          <a:xfrm>
            <a:off x="1591074" y="2814784"/>
            <a:ext cx="883933" cy="414587"/>
          </a:xfrm>
          <a:custGeom>
            <a:avLst/>
            <a:gdLst>
              <a:gd name="f0" fmla="val 10800000"/>
              <a:gd name="f1" fmla="val 5400000"/>
              <a:gd name="f2" fmla="val 180"/>
              <a:gd name="f3" fmla="val w"/>
              <a:gd name="f4" fmla="val h"/>
              <a:gd name="f5" fmla="val 0"/>
              <a:gd name="f6" fmla="val 4775150"/>
              <a:gd name="f7" fmla="val 1456420"/>
              <a:gd name="f8" fmla="+- 0 0 -90"/>
              <a:gd name="f9" fmla="*/ f3 1 4775150"/>
              <a:gd name="f10" fmla="*/ f4 1 1456420"/>
              <a:gd name="f11" fmla="val f5"/>
              <a:gd name="f12" fmla="val f6"/>
              <a:gd name="f13" fmla="val f7"/>
              <a:gd name="f14" fmla="*/ f8 f0 1"/>
              <a:gd name="f15" fmla="+- f13 0 f11"/>
              <a:gd name="f16" fmla="+- f12 0 f11"/>
              <a:gd name="f17" fmla="*/ f14 1 f2"/>
              <a:gd name="f18" fmla="*/ f16 1 4775150"/>
              <a:gd name="f19" fmla="*/ f15 1 1456420"/>
              <a:gd name="f20" fmla="*/ 0 f16 1"/>
              <a:gd name="f21" fmla="*/ 0 f15 1"/>
              <a:gd name="f22" fmla="*/ 4775150 f16 1"/>
              <a:gd name="f23" fmla="*/ 1456420 f15 1"/>
              <a:gd name="f24" fmla="+- f17 0 f1"/>
              <a:gd name="f25" fmla="*/ f20 1 4775150"/>
              <a:gd name="f26" fmla="*/ f21 1 1456420"/>
              <a:gd name="f27" fmla="*/ f22 1 4775150"/>
              <a:gd name="f28" fmla="*/ f23 1 1456420"/>
              <a:gd name="f29" fmla="*/ f11 1 f18"/>
              <a:gd name="f30" fmla="*/ f12 1 f18"/>
              <a:gd name="f31" fmla="*/ f11 1 f19"/>
              <a:gd name="f32" fmla="*/ f13 1 f19"/>
              <a:gd name="f33" fmla="*/ f25 1 f18"/>
              <a:gd name="f34" fmla="*/ f26 1 f19"/>
              <a:gd name="f35" fmla="*/ f27 1 f18"/>
              <a:gd name="f36" fmla="*/ f28 1 f19"/>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 ang="f24">
                <a:pos x="f41" y="f44"/>
              </a:cxn>
              <a:cxn ang="f24">
                <a:pos x="f41" y="f42"/>
              </a:cxn>
            </a:cxnLst>
            <a:rect l="f37" t="f40" r="f38" b="f39"/>
            <a:pathLst>
              <a:path w="4775150" h="1456420">
                <a:moveTo>
                  <a:pt x="f5" y="f5"/>
                </a:moveTo>
                <a:lnTo>
                  <a:pt x="f6" y="f5"/>
                </a:lnTo>
                <a:lnTo>
                  <a:pt x="f6" y="f7"/>
                </a:lnTo>
                <a:lnTo>
                  <a:pt x="f5" y="f7"/>
                </a:lnTo>
                <a:lnTo>
                  <a:pt x="f5" y="f5"/>
                </a:lnTo>
                <a:close/>
              </a:path>
            </a:pathLst>
          </a:custGeom>
          <a:solidFill>
            <a:srgbClr val="F0C8BC"/>
          </a:solidFill>
          <a:ln cap="flat">
            <a:noFill/>
            <a:prstDash val="solid"/>
          </a:ln>
        </p:spPr>
        <p:txBody>
          <a:bodyPr vert="horz" wrap="square" lIns="11430" tIns="11430" rIns="11430" bIns="11430" anchor="ctr" anchorCtr="1" compatLnSpc="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i="1" dirty="0">
                <a:latin typeface="Quire Sans Pro Light"/>
              </a:rPr>
              <a:t>Ormar A</a:t>
            </a:r>
            <a:r>
              <a:rPr lang="en-GB" sz="900" dirty="0">
                <a:latin typeface="Quire Sans Pro Light"/>
              </a:rPr>
              <a:t> </a:t>
            </a:r>
          </a:p>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b="1" dirty="0">
                <a:latin typeface="Quire Sans Pro Light"/>
              </a:rPr>
              <a:t>Admin Team </a:t>
            </a:r>
            <a:endParaRPr lang="en-GB" sz="900" b="1" i="0" u="none" strike="noStrike" kern="1200" cap="none" spc="0" baseline="0" dirty="0">
              <a:uFillTx/>
              <a:latin typeface="Quire Sans Pro Light"/>
            </a:endParaRPr>
          </a:p>
        </p:txBody>
      </p:sp>
      <p:sp>
        <p:nvSpPr>
          <p:cNvPr id="15" name="Rectangle 14">
            <a:extLst>
              <a:ext uri="{FF2B5EF4-FFF2-40B4-BE49-F238E27FC236}">
                <a16:creationId xmlns:a16="http://schemas.microsoft.com/office/drawing/2014/main" id="{6E52804B-B07B-6507-F797-1F4301797511}"/>
              </a:ext>
            </a:extLst>
          </p:cNvPr>
          <p:cNvSpPr/>
          <p:nvPr/>
        </p:nvSpPr>
        <p:spPr>
          <a:xfrm>
            <a:off x="1950534" y="1152651"/>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Martha C</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1" i="0" u="none" strike="noStrike" kern="1200" cap="none" spc="0" baseline="0" dirty="0">
              <a:solidFill>
                <a:schemeClr val="tx1"/>
              </a:solidFill>
              <a:uFillTx/>
              <a:latin typeface="Quire Sans Pro Light"/>
            </a:endParaRPr>
          </a:p>
        </p:txBody>
      </p:sp>
    </p:spTree>
    <p:extLst>
      <p:ext uri="{BB962C8B-B14F-4D97-AF65-F5344CB8AC3E}">
        <p14:creationId xmlns:p14="http://schemas.microsoft.com/office/powerpoint/2010/main" val="1453434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F165-280F-0487-CD6C-BDE0BCAEC32D}"/>
              </a:ext>
            </a:extLst>
          </p:cNvPr>
          <p:cNvSpPr>
            <a:spLocks noGrp="1"/>
          </p:cNvSpPr>
          <p:nvPr>
            <p:ph type="title"/>
          </p:nvPr>
        </p:nvSpPr>
        <p:spPr/>
        <p:txBody>
          <a:bodyPr/>
          <a:lstStyle/>
          <a:p>
            <a:r>
              <a:rPr lang="en-US" dirty="0"/>
              <a:t>GP Workforce</a:t>
            </a:r>
          </a:p>
        </p:txBody>
      </p:sp>
      <p:sp>
        <p:nvSpPr>
          <p:cNvPr id="6" name="Date Placeholder 2">
            <a:extLst>
              <a:ext uri="{FF2B5EF4-FFF2-40B4-BE49-F238E27FC236}">
                <a16:creationId xmlns:a16="http://schemas.microsoft.com/office/drawing/2014/main" id="{5E192E10-0B2B-6962-294C-6785F752B7F9}"/>
              </a:ext>
            </a:extLst>
          </p:cNvPr>
          <p:cNvSpPr>
            <a:spLocks noGrp="1"/>
          </p:cNvSpPr>
          <p:nvPr>
            <p:ph type="dt" sz="half" idx="10"/>
          </p:nvPr>
        </p:nvSpPr>
        <p:spPr>
          <a:xfrm>
            <a:off x="431800" y="4869656"/>
            <a:ext cx="2254250" cy="273844"/>
          </a:xfrm>
        </p:spPr>
        <p:txBody>
          <a:bodyPr/>
          <a:lstStyle/>
          <a:p>
            <a:r>
              <a:rPr lang="en-GB" sz="800"/>
              <a:t>Confidential &amp; proprietary</a:t>
            </a:r>
            <a:endParaRPr lang="en-US" sz="800" dirty="0"/>
          </a:p>
        </p:txBody>
      </p:sp>
      <p:sp>
        <p:nvSpPr>
          <p:cNvPr id="7" name="Slide Number Placeholder 3">
            <a:extLst>
              <a:ext uri="{FF2B5EF4-FFF2-40B4-BE49-F238E27FC236}">
                <a16:creationId xmlns:a16="http://schemas.microsoft.com/office/drawing/2014/main" id="{BB133CC6-8A24-A013-F4BD-882A5661EDF3}"/>
              </a:ext>
            </a:extLst>
          </p:cNvPr>
          <p:cNvSpPr>
            <a:spLocks noGrp="1"/>
          </p:cNvSpPr>
          <p:nvPr>
            <p:ph type="sldNum" sz="quarter" idx="11"/>
          </p:nvPr>
        </p:nvSpPr>
        <p:spPr>
          <a:xfrm>
            <a:off x="6457949" y="4869656"/>
            <a:ext cx="2254251" cy="273844"/>
          </a:xfrm>
        </p:spPr>
        <p:txBody>
          <a:bodyPr/>
          <a:lstStyle/>
          <a:p>
            <a:fld id="{AA9DB25A-57E1-2746-8894-CAE7A47D4B2A}" type="slidenum">
              <a:rPr lang="en-US" sz="800" smtClean="0"/>
              <a:pPr/>
              <a:t>5</a:t>
            </a:fld>
            <a:endParaRPr lang="en-US" sz="800" dirty="0"/>
          </a:p>
        </p:txBody>
      </p:sp>
      <p:graphicFrame>
        <p:nvGraphicFramePr>
          <p:cNvPr id="4" name="Table 3">
            <a:extLst>
              <a:ext uri="{FF2B5EF4-FFF2-40B4-BE49-F238E27FC236}">
                <a16:creationId xmlns:a16="http://schemas.microsoft.com/office/drawing/2014/main" id="{1EFFF321-3503-51C7-2F4C-AAE9CC0498F6}"/>
              </a:ext>
            </a:extLst>
          </p:cNvPr>
          <p:cNvGraphicFramePr>
            <a:graphicFrameLocks noGrp="1"/>
          </p:cNvGraphicFramePr>
          <p:nvPr>
            <p:extLst>
              <p:ext uri="{D42A27DB-BD31-4B8C-83A1-F6EECF244321}">
                <p14:modId xmlns:p14="http://schemas.microsoft.com/office/powerpoint/2010/main" val="2577663139"/>
              </p:ext>
            </p:extLst>
          </p:nvPr>
        </p:nvGraphicFramePr>
        <p:xfrm>
          <a:off x="266965" y="1042019"/>
          <a:ext cx="5633870" cy="2942250"/>
        </p:xfrm>
        <a:graphic>
          <a:graphicData uri="http://schemas.openxmlformats.org/drawingml/2006/table">
            <a:tbl>
              <a:tblPr>
                <a:tableStyleId>{5C22544A-7EE6-4342-B048-85BDC9FD1C3A}</a:tableStyleId>
              </a:tblPr>
              <a:tblGrid>
                <a:gridCol w="1911695">
                  <a:extLst>
                    <a:ext uri="{9D8B030D-6E8A-4147-A177-3AD203B41FA5}">
                      <a16:colId xmlns:a16="http://schemas.microsoft.com/office/drawing/2014/main" val="445683742"/>
                    </a:ext>
                  </a:extLst>
                </a:gridCol>
                <a:gridCol w="2143682">
                  <a:extLst>
                    <a:ext uri="{9D8B030D-6E8A-4147-A177-3AD203B41FA5}">
                      <a16:colId xmlns:a16="http://schemas.microsoft.com/office/drawing/2014/main" val="3403973683"/>
                    </a:ext>
                  </a:extLst>
                </a:gridCol>
                <a:gridCol w="1578493">
                  <a:extLst>
                    <a:ext uri="{9D8B030D-6E8A-4147-A177-3AD203B41FA5}">
                      <a16:colId xmlns:a16="http://schemas.microsoft.com/office/drawing/2014/main" val="2687242212"/>
                    </a:ext>
                  </a:extLst>
                </a:gridCol>
              </a:tblGrid>
              <a:tr h="449935">
                <a:tc>
                  <a:txBody>
                    <a:bodyPr/>
                    <a:lstStyle/>
                    <a:p>
                      <a:pPr algn="l" fontAlgn="ctr"/>
                      <a:r>
                        <a:rPr lang="en-US" sz="1050" u="none" strike="noStrike" dirty="0">
                          <a:solidFill>
                            <a:schemeClr val="bg1"/>
                          </a:solidFill>
                          <a:effectLst/>
                          <a:latin typeface="Calibri" panose="020F0502020204030204" pitchFamily="34" charset="0"/>
                          <a:cs typeface="Calibri" panose="020F0502020204030204" pitchFamily="34" charset="0"/>
                        </a:rPr>
                        <a:t>Full name</a:t>
                      </a:r>
                      <a:endParaRPr lang="en-US" sz="105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tc>
                  <a:txBody>
                    <a:bodyPr/>
                    <a:lstStyle/>
                    <a:p>
                      <a:pPr algn="l" fontAlgn="ctr"/>
                      <a:r>
                        <a:rPr lang="en-US" sz="1050" u="none" strike="noStrike" dirty="0">
                          <a:solidFill>
                            <a:schemeClr val="bg1"/>
                          </a:solidFill>
                          <a:effectLst/>
                          <a:latin typeface="Calibri" panose="020F0502020204030204" pitchFamily="34" charset="0"/>
                          <a:cs typeface="Calibri" panose="020F0502020204030204" pitchFamily="34" charset="0"/>
                        </a:rPr>
                        <a:t>Role</a:t>
                      </a:r>
                      <a:endParaRPr lang="en-US" sz="105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tc>
                  <a:txBody>
                    <a:bodyPr/>
                    <a:lstStyle/>
                    <a:p>
                      <a:pPr algn="l" fontAlgn="ctr"/>
                      <a:r>
                        <a:rPr lang="en-US" sz="1050" u="none" strike="noStrike" dirty="0">
                          <a:solidFill>
                            <a:schemeClr val="bg1"/>
                          </a:solidFill>
                          <a:effectLst/>
                          <a:latin typeface="Calibri" panose="020F0502020204030204" pitchFamily="34" charset="0"/>
                          <a:cs typeface="Calibri" panose="020F0502020204030204" pitchFamily="34" charset="0"/>
                        </a:rPr>
                        <a:t>Sessions per week</a:t>
                      </a:r>
                      <a:endParaRPr lang="en-US" sz="105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extLst>
                  <a:ext uri="{0D108BD9-81ED-4DB2-BD59-A6C34878D82A}">
                    <a16:rowId xmlns:a16="http://schemas.microsoft.com/office/drawing/2014/main" val="1733148530"/>
                  </a:ext>
                </a:extLst>
              </a:tr>
              <a:tr h="193621">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Alexandra Hay </a:t>
                      </a:r>
                    </a:p>
                  </a:txBody>
                  <a:tcPr marL="8384" marR="8384" marT="8384" marB="0"/>
                </a:tc>
                <a:tc>
                  <a:txBody>
                    <a:bodyPr/>
                    <a:lstStyle/>
                    <a:p>
                      <a:pPr algn="l" fontAlgn="b"/>
                      <a:r>
                        <a:rPr lang="en-US" sz="1050" u="none" strike="noStrike" dirty="0">
                          <a:effectLst/>
                          <a:latin typeface="Calibri" panose="020F0502020204030204" pitchFamily="34" charset="0"/>
                          <a:cs typeface="Calibri" panose="020F0502020204030204" pitchFamily="34" charset="0"/>
                        </a:rPr>
                        <a:t>Salaried Lead GP</a:t>
                      </a:r>
                      <a:endParaRPr lang="en-US" sz="105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Tues, Wed and Thu</a:t>
                      </a:r>
                    </a:p>
                  </a:txBody>
                  <a:tcPr marL="8384" marR="8384" marT="8384" marB="0"/>
                </a:tc>
                <a:extLst>
                  <a:ext uri="{0D108BD9-81ED-4DB2-BD59-A6C34878D82A}">
                    <a16:rowId xmlns:a16="http://schemas.microsoft.com/office/drawing/2014/main" val="565950165"/>
                  </a:ext>
                </a:extLst>
              </a:tr>
              <a:tr h="218723">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a:t>
                      </a:r>
                      <a:r>
                        <a:rPr lang="en-US" sz="1050" b="0" i="0" u="none" strike="noStrike" dirty="0" err="1">
                          <a:solidFill>
                            <a:srgbClr val="000000"/>
                          </a:solidFill>
                          <a:effectLst/>
                          <a:latin typeface="Calibri" panose="020F0502020204030204" pitchFamily="34" charset="0"/>
                          <a:cs typeface="Calibri" panose="020F0502020204030204" pitchFamily="34" charset="0"/>
                        </a:rPr>
                        <a:t>Sayeeda</a:t>
                      </a:r>
                      <a:r>
                        <a:rPr lang="en-US" sz="1050" b="0" i="0" u="none" strike="noStrike" dirty="0">
                          <a:solidFill>
                            <a:srgbClr val="000000"/>
                          </a:solidFill>
                          <a:effectLst/>
                          <a:latin typeface="Calibri" panose="020F0502020204030204" pitchFamily="34" charset="0"/>
                          <a:cs typeface="Calibri" panose="020F0502020204030204" pitchFamily="34" charset="0"/>
                        </a:rPr>
                        <a:t> Rizvi</a:t>
                      </a:r>
                    </a:p>
                  </a:txBody>
                  <a:tcPr marL="8384" marR="8384" marT="8384" marB="0"/>
                </a:tc>
                <a:tc>
                  <a:txBody>
                    <a:bodyPr/>
                    <a:lstStyle/>
                    <a:p>
                      <a:pPr marL="0" marR="0" lvl="0" indent="0" algn="l" defTabSz="829518" rtl="0" eaLnBrk="1" fontAlgn="b" latinLnBrk="0" hangingPunct="1">
                        <a:lnSpc>
                          <a:spcPct val="100000"/>
                        </a:lnSpc>
                        <a:spcBef>
                          <a:spcPts val="0"/>
                        </a:spcBef>
                        <a:spcAft>
                          <a:spcPts val="0"/>
                        </a:spcAft>
                        <a:buClrTx/>
                        <a:buSzTx/>
                        <a:buFontTx/>
                        <a:buNone/>
                        <a:tabLst/>
                        <a:defRPr/>
                      </a:pPr>
                      <a:r>
                        <a:rPr lang="en-US" sz="1050" b="0" i="0" u="none" strike="noStrike" dirty="0">
                          <a:solidFill>
                            <a:srgbClr val="000000"/>
                          </a:solidFill>
                          <a:effectLst/>
                          <a:latin typeface="Calibri" panose="020F0502020204030204" pitchFamily="34" charset="0"/>
                          <a:cs typeface="Calibri" panose="020F0502020204030204" pitchFamily="34" charset="0"/>
                        </a:rPr>
                        <a:t>Salaried GP</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a:t>
                      </a:r>
                    </a:p>
                  </a:txBody>
                  <a:tcPr marL="8384" marR="8384" marT="8384" marB="0"/>
                </a:tc>
                <a:extLst>
                  <a:ext uri="{0D108BD9-81ED-4DB2-BD59-A6C34878D82A}">
                    <a16:rowId xmlns:a16="http://schemas.microsoft.com/office/drawing/2014/main" val="721193521"/>
                  </a:ext>
                </a:extLst>
              </a:tr>
              <a:tr h="218723">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Thomas Das</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Tues and Fri</a:t>
                      </a:r>
                    </a:p>
                  </a:txBody>
                  <a:tcPr marL="8384" marR="8384" marT="8384" marB="0"/>
                </a:tc>
                <a:extLst>
                  <a:ext uri="{0D108BD9-81ED-4DB2-BD59-A6C34878D82A}">
                    <a16:rowId xmlns:a16="http://schemas.microsoft.com/office/drawing/2014/main" val="2744064070"/>
                  </a:ext>
                </a:extLst>
              </a:tr>
              <a:tr h="218723">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Rasheed </a:t>
                      </a:r>
                      <a:r>
                        <a:rPr lang="en-US" sz="1050" b="0" i="0" u="none" strike="noStrike" dirty="0" err="1">
                          <a:solidFill>
                            <a:srgbClr val="000000"/>
                          </a:solidFill>
                          <a:effectLst/>
                          <a:latin typeface="Calibri" panose="020F0502020204030204" pitchFamily="34" charset="0"/>
                          <a:cs typeface="Calibri" panose="020F0502020204030204" pitchFamily="34" charset="0"/>
                        </a:rPr>
                        <a:t>Mosaheb</a:t>
                      </a:r>
                      <a:endParaRPr lang="en-US" sz="105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Fri</a:t>
                      </a:r>
                    </a:p>
                  </a:txBody>
                  <a:tcPr marL="8384" marR="8384" marT="8384" marB="0"/>
                </a:tc>
                <a:extLst>
                  <a:ext uri="{0D108BD9-81ED-4DB2-BD59-A6C34878D82A}">
                    <a16:rowId xmlns:a16="http://schemas.microsoft.com/office/drawing/2014/main" val="3148743815"/>
                  </a:ext>
                </a:extLst>
              </a:tr>
              <a:tr h="200750">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Mohammad Abdullah</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GP – Long term locum</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TBC</a:t>
                      </a:r>
                    </a:p>
                  </a:txBody>
                  <a:tcPr marL="8384" marR="8384" marT="8384" marB="0"/>
                </a:tc>
                <a:extLst>
                  <a:ext uri="{0D108BD9-81ED-4DB2-BD59-A6C34878D82A}">
                    <a16:rowId xmlns:a16="http://schemas.microsoft.com/office/drawing/2014/main" val="2531440630"/>
                  </a:ext>
                </a:extLst>
              </a:tr>
              <a:tr h="238218">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050" b="0" i="0" u="none" strike="noStrike" dirty="0">
                          <a:solidFill>
                            <a:srgbClr val="000000"/>
                          </a:solidFill>
                          <a:effectLst/>
                          <a:latin typeface="Calibri" panose="020F0502020204030204" pitchFamily="34" charset="0"/>
                          <a:cs typeface="Calibri" panose="020F0502020204030204" pitchFamily="34" charset="0"/>
                        </a:rPr>
                        <a:t>Dr Dinoja </a:t>
                      </a:r>
                      <a:r>
                        <a:rPr lang="en-US" sz="1050" b="0" dirty="0">
                          <a:latin typeface="Calibri" panose="020F0502020204030204" pitchFamily="34" charset="0"/>
                          <a:cs typeface="Calibri" panose="020F0502020204030204" pitchFamily="34" charset="0"/>
                        </a:rPr>
                        <a:t>Sivarajah</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 , Tues , Wed</a:t>
                      </a:r>
                    </a:p>
                  </a:txBody>
                  <a:tcPr marL="8384" marR="8384" marT="8384" marB="0"/>
                </a:tc>
                <a:extLst>
                  <a:ext uri="{0D108BD9-81ED-4DB2-BD59-A6C34878D82A}">
                    <a16:rowId xmlns:a16="http://schemas.microsoft.com/office/drawing/2014/main" val="1947655267"/>
                  </a:ext>
                </a:extLst>
              </a:tr>
              <a:tr h="211213">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Sacha Shillingford-Cammock </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 Tues, Wed and  Thu </a:t>
                      </a:r>
                    </a:p>
                  </a:txBody>
                  <a:tcPr marL="8384" marR="8384" marT="8384" marB="0"/>
                </a:tc>
                <a:extLst>
                  <a:ext uri="{0D108BD9-81ED-4DB2-BD59-A6C34878D82A}">
                    <a16:rowId xmlns:a16="http://schemas.microsoft.com/office/drawing/2014/main" val="3692309726"/>
                  </a:ext>
                </a:extLst>
              </a:tr>
              <a:tr h="221090">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Danyal Mehmood</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GP-Long term Locum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TBC</a:t>
                      </a:r>
                    </a:p>
                  </a:txBody>
                  <a:tcPr marL="8384" marR="8384" marT="8384" marB="0"/>
                </a:tc>
                <a:extLst>
                  <a:ext uri="{0D108BD9-81ED-4DB2-BD59-A6C34878D82A}">
                    <a16:rowId xmlns:a16="http://schemas.microsoft.com/office/drawing/2014/main" val="2478150608"/>
                  </a:ext>
                </a:extLst>
              </a:tr>
              <a:tr h="301425">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Aliya Razaaq </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 and Tue</a:t>
                      </a:r>
                    </a:p>
                  </a:txBody>
                  <a:tcPr marL="8384" marR="8384" marT="8384" marB="0"/>
                </a:tc>
                <a:extLst>
                  <a:ext uri="{0D108BD9-81ED-4DB2-BD59-A6C34878D82A}">
                    <a16:rowId xmlns:a16="http://schemas.microsoft.com/office/drawing/2014/main" val="4236595323"/>
                  </a:ext>
                </a:extLst>
              </a:tr>
              <a:tr h="301425">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Zia-Uddin </a:t>
                      </a:r>
                      <a:r>
                        <a:rPr lang="en-US" sz="1050" b="0" i="0" u="none" strike="noStrike" dirty="0" err="1">
                          <a:solidFill>
                            <a:srgbClr val="000000"/>
                          </a:solidFill>
                          <a:effectLst/>
                          <a:latin typeface="Calibri" panose="020F0502020204030204" pitchFamily="34" charset="0"/>
                          <a:cs typeface="Calibri" panose="020F0502020204030204" pitchFamily="34" charset="0"/>
                        </a:rPr>
                        <a:t>Zulfukar</a:t>
                      </a:r>
                      <a:endParaRPr lang="en-US" sz="105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GP - Long term Locum</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TBC</a:t>
                      </a:r>
                    </a:p>
                  </a:txBody>
                  <a:tcPr marL="8384" marR="8384" marT="8384" marB="0"/>
                </a:tc>
                <a:extLst>
                  <a:ext uri="{0D108BD9-81ED-4DB2-BD59-A6C34878D82A}">
                    <a16:rowId xmlns:a16="http://schemas.microsoft.com/office/drawing/2014/main" val="1338781745"/>
                  </a:ext>
                </a:extLst>
              </a:tr>
              <a:tr h="137485">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Amber Fox </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Lead GP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 ,Wed, Thu</a:t>
                      </a:r>
                    </a:p>
                  </a:txBody>
                  <a:tcPr marL="8384" marR="8384" marT="8384" marB="0"/>
                </a:tc>
                <a:extLst>
                  <a:ext uri="{0D108BD9-81ED-4DB2-BD59-A6C34878D82A}">
                    <a16:rowId xmlns:a16="http://schemas.microsoft.com/office/drawing/2014/main" val="3592185777"/>
                  </a:ext>
                </a:extLst>
              </a:tr>
            </a:tbl>
          </a:graphicData>
        </a:graphic>
      </p:graphicFrame>
      <p:sp>
        <p:nvSpPr>
          <p:cNvPr id="3" name="Title 1">
            <a:extLst>
              <a:ext uri="{FF2B5EF4-FFF2-40B4-BE49-F238E27FC236}">
                <a16:creationId xmlns:a16="http://schemas.microsoft.com/office/drawing/2014/main" id="{C63423FE-93BA-87AB-61B0-9D70DB5A0FE8}"/>
              </a:ext>
            </a:extLst>
          </p:cNvPr>
          <p:cNvSpPr txBox="1">
            <a:spLocks/>
          </p:cNvSpPr>
          <p:nvPr/>
        </p:nvSpPr>
        <p:spPr>
          <a:xfrm>
            <a:off x="6288062" y="1029460"/>
            <a:ext cx="2254252" cy="3323248"/>
          </a:xfrm>
          <a:prstGeom prst="rect">
            <a:avLst/>
          </a:prstGeom>
          <a:solidFill>
            <a:schemeClr val="accent1">
              <a:lumMod val="20000"/>
              <a:lumOff val="80000"/>
            </a:schemeClr>
          </a:solidFill>
        </p:spPr>
        <p:txBody>
          <a:bodyPr vert="horz" lIns="91440" tIns="45720" rIns="91440" bIns="45720" rtlCol="0" anchor="ctr">
            <a:normAutofit/>
          </a:bodyPr>
          <a:lstStyle>
            <a:lvl1pPr algn="l" defTabSz="829518" rtl="0" eaLnBrk="1" latinLnBrk="0" hangingPunct="1">
              <a:spcBef>
                <a:spcPct val="0"/>
              </a:spcBef>
              <a:buNone/>
              <a:defRPr sz="1633" b="1" kern="1200">
                <a:solidFill>
                  <a:srgbClr val="4E436B"/>
                </a:solidFill>
                <a:latin typeface="Arial" panose="020B0604020202020204" pitchFamily="34" charset="0"/>
                <a:ea typeface="+mj-ea"/>
                <a:cs typeface="Arial" panose="020B0604020202020204" pitchFamily="34" charset="0"/>
              </a:defRPr>
            </a:lvl1pPr>
          </a:lstStyle>
          <a:p>
            <a:r>
              <a:rPr lang="en-US" sz="1050" dirty="0">
                <a:latin typeface="Calibri" panose="020F0502020204030204" pitchFamily="34" charset="0"/>
                <a:cs typeface="Calibri" panose="020F0502020204030204" pitchFamily="34" charset="0"/>
              </a:rPr>
              <a:t>Action taken to improve workforce:</a:t>
            </a:r>
          </a:p>
          <a:p>
            <a:endParaRPr lang="en-US" sz="105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800" b="0" dirty="0">
                <a:latin typeface="Calibri" panose="020F0502020204030204" pitchFamily="34" charset="0"/>
                <a:cs typeface="Calibri" panose="020F0502020204030204" pitchFamily="34" charset="0"/>
              </a:rPr>
              <a:t>Continuing to utilise long-term locums to support continuity of care, with recruitment to substantive GP posts ongoing. </a:t>
            </a:r>
          </a:p>
          <a:p>
            <a:endParaRPr lang="en-US" sz="800" b="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800" b="0" dirty="0">
                <a:latin typeface="Calibri" panose="020F0502020204030204" pitchFamily="34" charset="0"/>
                <a:cs typeface="Calibri" panose="020F0502020204030204" pitchFamily="34" charset="0"/>
              </a:rPr>
              <a:t>Salaried GP roles have been advertised across multiple platforms (BMJ, Indeed, and NHS Jobs). </a:t>
            </a:r>
          </a:p>
          <a:p>
            <a:endParaRPr lang="en-US" sz="800" b="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800" b="0" dirty="0">
                <a:latin typeface="Calibri" panose="020F0502020204030204" pitchFamily="34" charset="0"/>
                <a:cs typeface="Calibri" panose="020F0502020204030204" pitchFamily="34" charset="0"/>
              </a:rPr>
              <a:t>We have recruited a new salaried GP, Dr Sivarajah. </a:t>
            </a:r>
          </a:p>
          <a:p>
            <a:pPr marL="171450" indent="-171450">
              <a:buFont typeface="Arial" panose="020B0604020202020204" pitchFamily="34" charset="0"/>
              <a:buChar char="•"/>
            </a:pPr>
            <a:endParaRPr lang="en-US" sz="800" b="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800" b="0" dirty="0">
                <a:latin typeface="Calibri" panose="020F0502020204030204" pitchFamily="34" charset="0"/>
                <a:cs typeface="Calibri" panose="020F0502020204030204" pitchFamily="34" charset="0"/>
              </a:rPr>
              <a:t>Dr Fox has also returned from maternity. </a:t>
            </a:r>
            <a:endParaRPr lang="en-US" sz="800" b="0" dirty="0">
              <a:highlight>
                <a:srgbClr val="FFFF00"/>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9083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F165-280F-0487-CD6C-BDE0BCAEC32D}"/>
              </a:ext>
            </a:extLst>
          </p:cNvPr>
          <p:cNvSpPr>
            <a:spLocks noGrp="1"/>
          </p:cNvSpPr>
          <p:nvPr>
            <p:ph type="title"/>
          </p:nvPr>
        </p:nvSpPr>
        <p:spPr/>
        <p:txBody>
          <a:bodyPr/>
          <a:lstStyle/>
          <a:p>
            <a:r>
              <a:rPr lang="en-US" dirty="0"/>
              <a:t>Clinical Workforce</a:t>
            </a:r>
          </a:p>
        </p:txBody>
      </p:sp>
      <p:sp>
        <p:nvSpPr>
          <p:cNvPr id="6" name="Date Placeholder 2">
            <a:extLst>
              <a:ext uri="{FF2B5EF4-FFF2-40B4-BE49-F238E27FC236}">
                <a16:creationId xmlns:a16="http://schemas.microsoft.com/office/drawing/2014/main" id="{5E192E10-0B2B-6962-294C-6785F752B7F9}"/>
              </a:ext>
            </a:extLst>
          </p:cNvPr>
          <p:cNvSpPr>
            <a:spLocks noGrp="1"/>
          </p:cNvSpPr>
          <p:nvPr>
            <p:ph type="dt" sz="half" idx="10"/>
          </p:nvPr>
        </p:nvSpPr>
        <p:spPr>
          <a:xfrm>
            <a:off x="431800" y="4869656"/>
            <a:ext cx="2254250" cy="273844"/>
          </a:xfrm>
        </p:spPr>
        <p:txBody>
          <a:bodyPr/>
          <a:lstStyle/>
          <a:p>
            <a:r>
              <a:rPr lang="en-GB" sz="800"/>
              <a:t>Confidential &amp; proprietary</a:t>
            </a:r>
            <a:endParaRPr lang="en-US" sz="800" dirty="0"/>
          </a:p>
        </p:txBody>
      </p:sp>
      <p:sp>
        <p:nvSpPr>
          <p:cNvPr id="7" name="Slide Number Placeholder 3">
            <a:extLst>
              <a:ext uri="{FF2B5EF4-FFF2-40B4-BE49-F238E27FC236}">
                <a16:creationId xmlns:a16="http://schemas.microsoft.com/office/drawing/2014/main" id="{BB133CC6-8A24-A013-F4BD-882A5661EDF3}"/>
              </a:ext>
            </a:extLst>
          </p:cNvPr>
          <p:cNvSpPr>
            <a:spLocks noGrp="1"/>
          </p:cNvSpPr>
          <p:nvPr>
            <p:ph type="sldNum" sz="quarter" idx="11"/>
          </p:nvPr>
        </p:nvSpPr>
        <p:spPr>
          <a:xfrm>
            <a:off x="6457949" y="4869656"/>
            <a:ext cx="2254251" cy="273844"/>
          </a:xfrm>
        </p:spPr>
        <p:txBody>
          <a:bodyPr/>
          <a:lstStyle/>
          <a:p>
            <a:fld id="{AA9DB25A-57E1-2746-8894-CAE7A47D4B2A}" type="slidenum">
              <a:rPr lang="en-US" sz="800" smtClean="0"/>
              <a:pPr/>
              <a:t>6</a:t>
            </a:fld>
            <a:endParaRPr lang="en-US" sz="800" dirty="0"/>
          </a:p>
        </p:txBody>
      </p:sp>
      <p:graphicFrame>
        <p:nvGraphicFramePr>
          <p:cNvPr id="4" name="Table 3">
            <a:extLst>
              <a:ext uri="{FF2B5EF4-FFF2-40B4-BE49-F238E27FC236}">
                <a16:creationId xmlns:a16="http://schemas.microsoft.com/office/drawing/2014/main" id="{1EFFF321-3503-51C7-2F4C-AAE9CC0498F6}"/>
              </a:ext>
            </a:extLst>
          </p:cNvPr>
          <p:cNvGraphicFramePr>
            <a:graphicFrameLocks noGrp="1"/>
          </p:cNvGraphicFramePr>
          <p:nvPr>
            <p:extLst>
              <p:ext uri="{D42A27DB-BD31-4B8C-83A1-F6EECF244321}">
                <p14:modId xmlns:p14="http://schemas.microsoft.com/office/powerpoint/2010/main" val="1893446437"/>
              </p:ext>
            </p:extLst>
          </p:nvPr>
        </p:nvGraphicFramePr>
        <p:xfrm>
          <a:off x="431800" y="1109145"/>
          <a:ext cx="8280400" cy="2156085"/>
        </p:xfrm>
        <a:graphic>
          <a:graphicData uri="http://schemas.openxmlformats.org/drawingml/2006/table">
            <a:tbl>
              <a:tblPr>
                <a:tableStyleId>{5C22544A-7EE6-4342-B048-85BDC9FD1C3A}</a:tableStyleId>
              </a:tblPr>
              <a:tblGrid>
                <a:gridCol w="2787611">
                  <a:extLst>
                    <a:ext uri="{9D8B030D-6E8A-4147-A177-3AD203B41FA5}">
                      <a16:colId xmlns:a16="http://schemas.microsoft.com/office/drawing/2014/main" val="445683742"/>
                    </a:ext>
                  </a:extLst>
                </a:gridCol>
                <a:gridCol w="3163418">
                  <a:extLst>
                    <a:ext uri="{9D8B030D-6E8A-4147-A177-3AD203B41FA5}">
                      <a16:colId xmlns:a16="http://schemas.microsoft.com/office/drawing/2014/main" val="3403973683"/>
                    </a:ext>
                  </a:extLst>
                </a:gridCol>
                <a:gridCol w="2329371">
                  <a:extLst>
                    <a:ext uri="{9D8B030D-6E8A-4147-A177-3AD203B41FA5}">
                      <a16:colId xmlns:a16="http://schemas.microsoft.com/office/drawing/2014/main" val="2687242212"/>
                    </a:ext>
                  </a:extLst>
                </a:gridCol>
              </a:tblGrid>
              <a:tr h="404548">
                <a:tc>
                  <a:txBody>
                    <a:bodyPr/>
                    <a:lstStyle/>
                    <a:p>
                      <a:pPr algn="l" fontAlgn="ctr"/>
                      <a:r>
                        <a:rPr lang="en-US" sz="1000" u="none" strike="noStrike" dirty="0">
                          <a:solidFill>
                            <a:schemeClr val="bg1"/>
                          </a:solidFill>
                          <a:effectLst/>
                          <a:latin typeface="Calibri" panose="020F0502020204030204" pitchFamily="34" charset="0"/>
                          <a:cs typeface="Calibri" panose="020F0502020204030204" pitchFamily="34" charset="0"/>
                        </a:rPr>
                        <a:t>Full name</a:t>
                      </a:r>
                      <a:endParaRPr lang="en-US" sz="100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tc>
                  <a:txBody>
                    <a:bodyPr/>
                    <a:lstStyle/>
                    <a:p>
                      <a:pPr algn="l" fontAlgn="ctr"/>
                      <a:r>
                        <a:rPr lang="en-US" sz="1000" u="none" strike="noStrike" dirty="0">
                          <a:solidFill>
                            <a:schemeClr val="bg1"/>
                          </a:solidFill>
                          <a:effectLst/>
                          <a:latin typeface="Calibri" panose="020F0502020204030204" pitchFamily="34" charset="0"/>
                          <a:cs typeface="Calibri" panose="020F0502020204030204" pitchFamily="34" charset="0"/>
                        </a:rPr>
                        <a:t>Role</a:t>
                      </a:r>
                      <a:endParaRPr lang="en-US" sz="100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tc>
                  <a:txBody>
                    <a:bodyPr/>
                    <a:lstStyle/>
                    <a:p>
                      <a:pPr algn="l" fontAlgn="ctr"/>
                      <a:r>
                        <a:rPr lang="en-US" sz="1000" u="none" strike="noStrike" dirty="0">
                          <a:solidFill>
                            <a:schemeClr val="bg1"/>
                          </a:solidFill>
                          <a:effectLst/>
                          <a:latin typeface="Calibri" panose="020F0502020204030204" pitchFamily="34" charset="0"/>
                          <a:cs typeface="Calibri" panose="020F0502020204030204" pitchFamily="34" charset="0"/>
                        </a:rPr>
                        <a:t>Hours worked per week</a:t>
                      </a:r>
                      <a:endParaRPr lang="en-US" sz="100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extLst>
                  <a:ext uri="{0D108BD9-81ED-4DB2-BD59-A6C34878D82A}">
                    <a16:rowId xmlns:a16="http://schemas.microsoft.com/office/drawing/2014/main" val="1733148530"/>
                  </a:ext>
                </a:extLst>
              </a:tr>
              <a:tr h="207689">
                <a:tc>
                  <a:txBody>
                    <a:bodyPr/>
                    <a:lstStyle/>
                    <a:p>
                      <a:pPr algn="l" fontAlgn="b"/>
                      <a:r>
                        <a:rPr lang="en-US" sz="1000" b="0" i="0" u="none" strike="noStrike" dirty="0" err="1">
                          <a:solidFill>
                            <a:srgbClr val="000000"/>
                          </a:solidFill>
                          <a:effectLst/>
                          <a:latin typeface="Calibri" panose="020F0502020204030204" pitchFamily="34" charset="0"/>
                          <a:cs typeface="Calibri" panose="020F0502020204030204" pitchFamily="34" charset="0"/>
                        </a:rPr>
                        <a:t>Baiyan</a:t>
                      </a:r>
                      <a:r>
                        <a:rPr lang="en-US" sz="1000" b="0" i="0" u="none" strike="noStrike">
                          <a:solidFill>
                            <a:srgbClr val="000000"/>
                          </a:solidFill>
                          <a:effectLst/>
                          <a:latin typeface="Calibri" panose="020F0502020204030204" pitchFamily="34" charset="0"/>
                          <a:cs typeface="Calibri" panose="020F0502020204030204" pitchFamily="34" charset="0"/>
                        </a:rPr>
                        <a:t> Al-</a:t>
                      </a:r>
                      <a:r>
                        <a:rPr lang="en-US" sz="1000" b="0" i="0" u="none" strike="noStrike" dirty="0" err="1">
                          <a:solidFill>
                            <a:srgbClr val="000000"/>
                          </a:solidFill>
                          <a:effectLst/>
                          <a:latin typeface="Calibri" panose="020F0502020204030204" pitchFamily="34" charset="0"/>
                          <a:cs typeface="Calibri" panose="020F0502020204030204" pitchFamily="34" charset="0"/>
                        </a:rPr>
                        <a:t>Mesaouil</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marL="0" marR="0" lvl="0" indent="0" algn="l" defTabSz="829518"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Calibri" panose="020F0502020204030204" pitchFamily="34" charset="0"/>
                          <a:cs typeface="Calibri" panose="020F0502020204030204" pitchFamily="34" charset="0"/>
                        </a:rPr>
                        <a:t>Practice</a:t>
                      </a:r>
                      <a:r>
                        <a:rPr lang="en-US" sz="1000" b="0" i="0" u="none" strike="noStrike" baseline="0" dirty="0">
                          <a:solidFill>
                            <a:srgbClr val="000000"/>
                          </a:solidFill>
                          <a:effectLst/>
                          <a:latin typeface="Calibri" panose="020F0502020204030204" pitchFamily="34" charset="0"/>
                          <a:cs typeface="Calibri" panose="020F0502020204030204" pitchFamily="34" charset="0"/>
                        </a:rPr>
                        <a:t> Nurse</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algn="l" fontAlgn="ctr"/>
                      <a:r>
                        <a:rPr lang="en-US" sz="1000" b="0" i="0" u="none" strike="noStrike" baseline="0" dirty="0">
                          <a:solidFill>
                            <a:srgbClr val="000000"/>
                          </a:solidFill>
                          <a:effectLst/>
                          <a:latin typeface="Calibri" panose="020F0502020204030204" pitchFamily="34" charset="0"/>
                          <a:cs typeface="Calibri" panose="020F0502020204030204" pitchFamily="34" charset="0"/>
                        </a:rPr>
                        <a:t>FULL TIME Mon- Thu</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extLst>
                  <a:ext uri="{0D108BD9-81ED-4DB2-BD59-A6C34878D82A}">
                    <a16:rowId xmlns:a16="http://schemas.microsoft.com/office/drawing/2014/main" val="565950165"/>
                  </a:ext>
                </a:extLst>
              </a:tr>
              <a:tr h="207689">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000" b="0" i="0" u="none" strike="noStrike" baseline="0" dirty="0">
                          <a:solidFill>
                            <a:srgbClr val="000000"/>
                          </a:solidFill>
                          <a:effectLst/>
                          <a:latin typeface="Calibri" panose="020F0502020204030204" pitchFamily="34" charset="0"/>
                          <a:cs typeface="Calibri" panose="020F0502020204030204" pitchFamily="34" charset="0"/>
                        </a:rPr>
                        <a:t>Jurate </a:t>
                      </a:r>
                      <a:r>
                        <a:rPr lang="en-US" sz="1000" b="0" i="0" u="none" strike="noStrike" baseline="0" dirty="0" err="1">
                          <a:solidFill>
                            <a:srgbClr val="000000"/>
                          </a:solidFill>
                          <a:effectLst/>
                          <a:latin typeface="Calibri" panose="020F0502020204030204" pitchFamily="34" charset="0"/>
                          <a:cs typeface="Calibri" panose="020F0502020204030204" pitchFamily="34" charset="0"/>
                        </a:rPr>
                        <a:t>Baziene</a:t>
                      </a:r>
                      <a:endParaRPr lang="en-US" sz="1000" b="0" i="0" u="none" strike="noStrike" baseline="0"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Calibri" panose="020F0502020204030204" pitchFamily="34" charset="0"/>
                          <a:cs typeface="Calibri" panose="020F0502020204030204" pitchFamily="34" charset="0"/>
                        </a:rPr>
                        <a:t>HCA</a:t>
                      </a:r>
                    </a:p>
                  </a:txBody>
                  <a:tcPr marL="8384" marR="8384" marT="8384" marB="0"/>
                </a:tc>
                <a:tc>
                  <a:txBody>
                    <a:bodyPr/>
                    <a:lstStyle/>
                    <a:p>
                      <a:pPr algn="l" fontAlgn="ctr"/>
                      <a:r>
                        <a:rPr lang="en-US" sz="1000" b="0" i="0" u="none" strike="noStrike" dirty="0">
                          <a:solidFill>
                            <a:srgbClr val="000000"/>
                          </a:solidFill>
                          <a:effectLst/>
                          <a:latin typeface="Calibri" panose="020F0502020204030204" pitchFamily="34" charset="0"/>
                          <a:cs typeface="Calibri" panose="020F0502020204030204" pitchFamily="34" charset="0"/>
                        </a:rPr>
                        <a:t>FULL TIME Mon- Fri</a:t>
                      </a:r>
                    </a:p>
                  </a:txBody>
                  <a:tcPr marL="8384" marR="8384" marT="8384" marB="0"/>
                </a:tc>
                <a:extLst>
                  <a:ext uri="{0D108BD9-81ED-4DB2-BD59-A6C34878D82A}">
                    <a16:rowId xmlns:a16="http://schemas.microsoft.com/office/drawing/2014/main" val="2452690542"/>
                  </a:ext>
                </a:extLst>
              </a:tr>
              <a:tr h="207689">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Sharif Anwar</a:t>
                      </a:r>
                    </a:p>
                  </a:txBody>
                  <a:tcPr marL="8384" marR="8384" marT="8384" marB="0"/>
                </a:tc>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Clinical Pharmacist</a:t>
                      </a:r>
                    </a:p>
                  </a:txBody>
                  <a:tcPr marL="8384" marR="8384" marT="8384" marB="0"/>
                </a:tc>
                <a:tc>
                  <a:txBody>
                    <a:bodyPr/>
                    <a:lstStyle/>
                    <a:p>
                      <a:pPr algn="l" fontAlgn="ct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 TIME Monday-Thurs</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extLst>
                  <a:ext uri="{0D108BD9-81ED-4DB2-BD59-A6C34878D82A}">
                    <a16:rowId xmlns:a16="http://schemas.microsoft.com/office/drawing/2014/main" val="721193521"/>
                  </a:ext>
                </a:extLst>
              </a:tr>
              <a:tr h="191886">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Claire Ofoegbu</a:t>
                      </a:r>
                    </a:p>
                  </a:txBody>
                  <a:tcPr marL="8384" marR="8384" marT="8384" marB="0"/>
                </a:tc>
                <a:tc>
                  <a:txBody>
                    <a:bodyPr/>
                    <a:lstStyle/>
                    <a:p>
                      <a:pPr marL="0" marR="0" lvl="0" indent="0" algn="l" defTabSz="829518"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Calibri" panose="020F0502020204030204" pitchFamily="34" charset="0"/>
                          <a:cs typeface="Calibri" panose="020F0502020204030204" pitchFamily="34" charset="0"/>
                        </a:rPr>
                        <a:t>Clinical Pharmacist</a:t>
                      </a:r>
                    </a:p>
                  </a:txBody>
                  <a:tcPr marL="8384" marR="8384" marT="8384" marB="0"/>
                </a:tc>
                <a:tc>
                  <a:txBody>
                    <a:bodyPr/>
                    <a:lstStyle/>
                    <a:p>
                      <a:pPr algn="l" fontAlgn="ct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 TIME- Tues and Wed based at Somers Town  Thu and Fri based in KX </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extLst>
                  <a:ext uri="{0D108BD9-81ED-4DB2-BD59-A6C34878D82A}">
                    <a16:rowId xmlns:a16="http://schemas.microsoft.com/office/drawing/2014/main" val="3550810447"/>
                  </a:ext>
                </a:extLst>
              </a:tr>
              <a:tr h="180772">
                <a:tc>
                  <a:txBody>
                    <a:bodyPr/>
                    <a:lstStyle/>
                    <a:p>
                      <a:pPr algn="l" fontAlgn="b"/>
                      <a:r>
                        <a:rPr lang="en-US" sz="1000" b="0" i="0" u="none" strike="noStrike" dirty="0" err="1">
                          <a:solidFill>
                            <a:srgbClr val="000000"/>
                          </a:solidFill>
                          <a:effectLst/>
                          <a:latin typeface="Calibri" panose="020F0502020204030204" pitchFamily="34" charset="0"/>
                          <a:cs typeface="Calibri" panose="020F0502020204030204" pitchFamily="34" charset="0"/>
                        </a:rPr>
                        <a:t>Luthfa</a:t>
                      </a:r>
                      <a:r>
                        <a:rPr lang="en-US" sz="1000" b="0" i="0" u="none" strike="noStrike" dirty="0">
                          <a:solidFill>
                            <a:srgbClr val="000000"/>
                          </a:solidFill>
                          <a:effectLst/>
                          <a:latin typeface="Calibri" panose="020F0502020204030204" pitchFamily="34" charset="0"/>
                          <a:cs typeface="Calibri" panose="020F0502020204030204" pitchFamily="34" charset="0"/>
                        </a:rPr>
                        <a:t> Miah</a:t>
                      </a:r>
                    </a:p>
                  </a:txBody>
                  <a:tcPr marL="8384" marR="8384" marT="8384" marB="0"/>
                </a:tc>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Clinical Pharmacist</a:t>
                      </a:r>
                    </a:p>
                  </a:txBody>
                  <a:tcPr marL="8384" marR="8384" marT="8384" marB="0"/>
                </a:tc>
                <a:tc>
                  <a:txBody>
                    <a:bodyPr/>
                    <a:lstStyle/>
                    <a:p>
                      <a:pPr algn="l" fontAlgn="ctr"/>
                      <a:r>
                        <a:rPr lang="en-US" sz="1000" b="0" i="0" u="none" strike="noStrike" dirty="0">
                          <a:solidFill>
                            <a:srgbClr val="000000"/>
                          </a:solidFill>
                          <a:effectLst/>
                          <a:latin typeface="Calibri" panose="020F0502020204030204" pitchFamily="34" charset="0"/>
                          <a:cs typeface="Calibri" panose="020F0502020204030204" pitchFamily="34" charset="0"/>
                        </a:rPr>
                        <a:t>FULL TIME Mon- Fri</a:t>
                      </a:r>
                    </a:p>
                  </a:txBody>
                  <a:tcPr marL="8384" marR="8384" marT="8384" marB="0"/>
                </a:tc>
                <a:extLst>
                  <a:ext uri="{0D108BD9-81ED-4DB2-BD59-A6C34878D82A}">
                    <a16:rowId xmlns:a16="http://schemas.microsoft.com/office/drawing/2014/main" val="2531440630"/>
                  </a:ext>
                </a:extLst>
              </a:tr>
              <a:tr h="168930">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Jessica Jacob </a:t>
                      </a:r>
                    </a:p>
                  </a:txBody>
                  <a:tcPr marL="8384" marR="8384" marT="8384" marB="0">
                    <a:lnB w="12700" cmpd="sng">
                      <a:noFill/>
                    </a:lnB>
                  </a:tcPr>
                </a:tc>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Practice Nurse</a:t>
                      </a:r>
                    </a:p>
                  </a:txBody>
                  <a:tcPr marL="8384" marR="8384" marT="8384" marB="0">
                    <a:lnB w="12700" cmpd="sng">
                      <a:noFill/>
                    </a:lnB>
                  </a:tcPr>
                </a:tc>
                <a:tc>
                  <a:txBody>
                    <a:bodyPr/>
                    <a:lstStyle/>
                    <a:p>
                      <a:pPr algn="l" fontAlgn="ctr"/>
                      <a:r>
                        <a:rPr lang="en-US" sz="1000" b="0" i="0" u="none" strike="noStrike" dirty="0">
                          <a:solidFill>
                            <a:srgbClr val="000000"/>
                          </a:solidFill>
                          <a:effectLst/>
                          <a:latin typeface="Calibri" panose="020F0502020204030204" pitchFamily="34" charset="0"/>
                          <a:cs typeface="Calibri" panose="020F0502020204030204" pitchFamily="34" charset="0"/>
                        </a:rPr>
                        <a:t>FULL TIME Tues- Fri</a:t>
                      </a:r>
                    </a:p>
                  </a:txBody>
                  <a:tcPr marL="8384" marR="8384" marT="8384" marB="0">
                    <a:lnB w="12700" cmpd="sng">
                      <a:noFill/>
                    </a:lnB>
                  </a:tcPr>
                </a:tc>
                <a:extLst>
                  <a:ext uri="{0D108BD9-81ED-4DB2-BD59-A6C34878D82A}">
                    <a16:rowId xmlns:a16="http://schemas.microsoft.com/office/drawing/2014/main" val="3893597238"/>
                  </a:ext>
                </a:extLst>
              </a:tr>
              <a:tr h="87155">
                <a:tc>
                  <a:txBody>
                    <a:bodyPr/>
                    <a:lstStyle/>
                    <a:p>
                      <a:pPr marL="0" algn="l" defTabSz="685800" rtl="0" eaLnBrk="1" fontAlgn="t" latinLnBrk="0" hangingPunct="1"/>
                      <a:r>
                        <a:rPr lang="en-GB" sz="1000" b="0" i="0" u="none" strike="noStrike" kern="1200" dirty="0">
                          <a:solidFill>
                            <a:srgbClr val="000000"/>
                          </a:solidFill>
                          <a:effectLst/>
                          <a:latin typeface="Calibri" panose="020F0502020204030204" pitchFamily="34" charset="0"/>
                          <a:ea typeface="+mn-ea"/>
                          <a:cs typeface="Calibri" panose="020F0502020204030204" pitchFamily="34" charset="0"/>
                        </a:rPr>
                        <a:t>Ghazala Yasmeen</a:t>
                      </a:r>
                    </a:p>
                    <a:p>
                      <a:pPr marL="0" algn="l" defTabSz="685800" rtl="0" eaLnBrk="1" fontAlgn="t" latinLnBrk="0" hangingPunct="1"/>
                      <a:r>
                        <a:rPr lang="en-GB" sz="1000" b="0" i="0" u="none" strike="noStrike" kern="1200" dirty="0">
                          <a:solidFill>
                            <a:srgbClr val="000000"/>
                          </a:solidFill>
                          <a:effectLst/>
                          <a:latin typeface="Calibri" panose="020F0502020204030204" pitchFamily="34" charset="0"/>
                          <a:ea typeface="+mn-ea"/>
                          <a:cs typeface="Calibri" panose="020F0502020204030204" pitchFamily="34" charset="0"/>
                        </a:rPr>
                        <a:t>Robyn Baxter     </a:t>
                      </a:r>
                    </a:p>
                    <a:p>
                      <a:pPr marL="0" algn="l" defTabSz="685800" rtl="0" eaLnBrk="1" fontAlgn="t" latinLnBrk="0" hangingPunct="1"/>
                      <a:r>
                        <a:rPr lang="en-GB" sz="1000" b="0" i="0" u="none" strike="noStrike" kern="1200" dirty="0" err="1">
                          <a:solidFill>
                            <a:srgbClr val="000000"/>
                          </a:solidFill>
                          <a:effectLst/>
                          <a:latin typeface="Calibri" panose="020F0502020204030204" pitchFamily="34" charset="0"/>
                          <a:ea typeface="+mn-ea"/>
                          <a:cs typeface="Calibri" panose="020F0502020204030204" pitchFamily="34" charset="0"/>
                        </a:rPr>
                        <a:t>Abshana</a:t>
                      </a:r>
                      <a:r>
                        <a:rPr lang="en-GB" sz="1000" b="0" i="0" u="none" strike="noStrike" kern="1200" dirty="0">
                          <a:solidFill>
                            <a:srgbClr val="000000"/>
                          </a:solidFill>
                          <a:effectLst/>
                          <a:latin typeface="Calibri" panose="020F0502020204030204" pitchFamily="34" charset="0"/>
                          <a:ea typeface="+mn-ea"/>
                          <a:cs typeface="Calibri" panose="020F0502020204030204" pitchFamily="34" charset="0"/>
                        </a:rPr>
                        <a:t> Nishanthan      </a:t>
                      </a: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HCA</a:t>
                      </a:r>
                    </a:p>
                    <a:p>
                      <a:pPr marL="0" marR="0" lvl="0" indent="0" algn="l" defTabSz="6858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Nursing Associate</a:t>
                      </a:r>
                    </a:p>
                    <a:p>
                      <a:pPr marL="0" marR="0" lvl="0" indent="0" algn="l" defTabSz="6858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Physicians Associate</a:t>
                      </a:r>
                    </a:p>
                  </a:txBody>
                  <a:tcPr marL="8384" marR="8384" marT="8384"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 TIME- Mon- Fri </a:t>
                      </a:r>
                    </a:p>
                    <a:p>
                      <a:pPr marL="0" marR="0" lvl="0" indent="0" algn="l" defTabSz="685800" rtl="0" eaLnBrk="1" fontAlgn="ctr"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 TIME- Mon- Fri </a:t>
                      </a:r>
                    </a:p>
                    <a:p>
                      <a:pPr marL="0" marR="0" lvl="0" indent="0" algn="l" defTabSz="685800" rtl="0" eaLnBrk="1" fontAlgn="ctr"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Mat leave </a:t>
                      </a:r>
                    </a:p>
                  </a:txBody>
                  <a:tcPr marL="8384" marR="8384" marT="8384"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38992053"/>
                  </a:ext>
                </a:extLst>
              </a:tr>
            </a:tbl>
          </a:graphicData>
        </a:graphic>
      </p:graphicFrame>
    </p:spTree>
    <p:extLst>
      <p:ext uri="{BB962C8B-B14F-4D97-AF65-F5344CB8AC3E}">
        <p14:creationId xmlns:p14="http://schemas.microsoft.com/office/powerpoint/2010/main" val="3036432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62F8D2-32B5-2D0C-3648-11530DEB79CB}"/>
              </a:ext>
            </a:extLst>
          </p:cNvPr>
          <p:cNvPicPr>
            <a:picLocks noChangeAspect="1"/>
          </p:cNvPicPr>
          <p:nvPr/>
        </p:nvPicPr>
        <p:blipFill>
          <a:blip r:embed="rId3"/>
          <a:stretch>
            <a:fillRect/>
          </a:stretch>
        </p:blipFill>
        <p:spPr>
          <a:xfrm>
            <a:off x="4914757" y="1392075"/>
            <a:ext cx="4131807" cy="3614503"/>
          </a:xfrm>
          <a:prstGeom prst="rect">
            <a:avLst/>
          </a:prstGeom>
        </p:spPr>
      </p:pic>
      <p:sp>
        <p:nvSpPr>
          <p:cNvPr id="2" name="Title 1">
            <a:extLst>
              <a:ext uri="{FF2B5EF4-FFF2-40B4-BE49-F238E27FC236}">
                <a16:creationId xmlns:a16="http://schemas.microsoft.com/office/drawing/2014/main" id="{5A0F523A-E5E0-9E78-E06D-1EECB494DC42}"/>
              </a:ext>
            </a:extLst>
          </p:cNvPr>
          <p:cNvSpPr>
            <a:spLocks noGrp="1"/>
          </p:cNvSpPr>
          <p:nvPr>
            <p:ph type="title"/>
          </p:nvPr>
        </p:nvSpPr>
        <p:spPr/>
        <p:txBody>
          <a:bodyPr/>
          <a:lstStyle/>
          <a:p>
            <a:r>
              <a:rPr lang="en-GB" dirty="0"/>
              <a:t>Carers Event </a:t>
            </a:r>
          </a:p>
        </p:txBody>
      </p:sp>
      <p:sp>
        <p:nvSpPr>
          <p:cNvPr id="3" name="Slide Number Placeholder 2">
            <a:extLst>
              <a:ext uri="{FF2B5EF4-FFF2-40B4-BE49-F238E27FC236}">
                <a16:creationId xmlns:a16="http://schemas.microsoft.com/office/drawing/2014/main" id="{28F90183-3805-E906-7FEB-F5386F8EA088}"/>
              </a:ext>
            </a:extLst>
          </p:cNvPr>
          <p:cNvSpPr>
            <a:spLocks noGrp="1"/>
          </p:cNvSpPr>
          <p:nvPr>
            <p:ph type="sldNum" sz="quarter" idx="10"/>
          </p:nvPr>
        </p:nvSpPr>
        <p:spPr/>
        <p:txBody>
          <a:bodyPr/>
          <a:lstStyle/>
          <a:p>
            <a:fld id="{FF240F16-35E0-49D3-851D-B169E9643B23}" type="slidenum">
              <a:rPr lang="en-US" smtClean="0"/>
              <a:pPr/>
              <a:t>7</a:t>
            </a:fld>
            <a:endParaRPr lang="en-US"/>
          </a:p>
        </p:txBody>
      </p:sp>
      <p:sp>
        <p:nvSpPr>
          <p:cNvPr id="4" name="TextBox 3">
            <a:extLst>
              <a:ext uri="{FF2B5EF4-FFF2-40B4-BE49-F238E27FC236}">
                <a16:creationId xmlns:a16="http://schemas.microsoft.com/office/drawing/2014/main" id="{95A4C0B5-082A-52F1-9C22-B80786016E74}"/>
              </a:ext>
            </a:extLst>
          </p:cNvPr>
          <p:cNvSpPr txBox="1"/>
          <p:nvPr/>
        </p:nvSpPr>
        <p:spPr>
          <a:xfrm>
            <a:off x="520390" y="1070517"/>
            <a:ext cx="5434361" cy="646331"/>
          </a:xfrm>
          <a:prstGeom prst="rect">
            <a:avLst/>
          </a:prstGeom>
          <a:noFill/>
        </p:spPr>
        <p:txBody>
          <a:bodyPr wrap="square" rtlCol="0">
            <a:spAutoFit/>
          </a:bodyPr>
          <a:lstStyle/>
          <a:p>
            <a:r>
              <a:rPr lang="en-GB" dirty="0"/>
              <a:t>We will be hosting a Carers event at the Practice date TBC</a:t>
            </a:r>
          </a:p>
        </p:txBody>
      </p:sp>
      <p:sp>
        <p:nvSpPr>
          <p:cNvPr id="5" name="TextBox 4">
            <a:extLst>
              <a:ext uri="{FF2B5EF4-FFF2-40B4-BE49-F238E27FC236}">
                <a16:creationId xmlns:a16="http://schemas.microsoft.com/office/drawing/2014/main" id="{1441319D-4920-23FB-9F70-57314C43A94F}"/>
              </a:ext>
            </a:extLst>
          </p:cNvPr>
          <p:cNvSpPr txBox="1"/>
          <p:nvPr/>
        </p:nvSpPr>
        <p:spPr>
          <a:xfrm>
            <a:off x="840059" y="2170771"/>
            <a:ext cx="3873190" cy="2585323"/>
          </a:xfrm>
          <a:prstGeom prst="rect">
            <a:avLst/>
          </a:prstGeom>
          <a:noFill/>
        </p:spPr>
        <p:txBody>
          <a:bodyPr wrap="square" rtlCol="0">
            <a:spAutoFit/>
          </a:bodyPr>
          <a:lstStyle/>
          <a:p>
            <a:r>
              <a:rPr lang="en-GB" dirty="0"/>
              <a:t>We would like all Carers to be identified as a carer as you are eligible to :</a:t>
            </a:r>
            <a:br>
              <a:rPr lang="en-GB" dirty="0"/>
            </a:br>
            <a:endParaRPr lang="en-GB" dirty="0"/>
          </a:p>
          <a:p>
            <a:pPr marL="285750" indent="-285750">
              <a:buFontTx/>
              <a:buChar char="-"/>
            </a:pPr>
            <a:r>
              <a:rPr lang="en-GB" dirty="0"/>
              <a:t>Free Influenza Vaccinations </a:t>
            </a:r>
          </a:p>
          <a:p>
            <a:pPr marL="285750" indent="-285750">
              <a:buFontTx/>
              <a:buChar char="-"/>
            </a:pPr>
            <a:r>
              <a:rPr lang="en-GB" dirty="0"/>
              <a:t>Carers Reviews with a GP </a:t>
            </a:r>
          </a:p>
          <a:p>
            <a:pPr marL="285750" indent="-285750">
              <a:buFontTx/>
              <a:buChar char="-"/>
            </a:pPr>
            <a:r>
              <a:rPr lang="en-GB" dirty="0"/>
              <a:t>A range of support services within the community and NHS. </a:t>
            </a:r>
          </a:p>
          <a:p>
            <a:pPr marL="285750" indent="-285750">
              <a:buFontTx/>
              <a:buChar char="-"/>
            </a:pPr>
            <a:endParaRPr lang="en-GB" dirty="0"/>
          </a:p>
        </p:txBody>
      </p:sp>
    </p:spTree>
    <p:extLst>
      <p:ext uri="{BB962C8B-B14F-4D97-AF65-F5344CB8AC3E}">
        <p14:creationId xmlns:p14="http://schemas.microsoft.com/office/powerpoint/2010/main" val="3667120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809EF-684D-C6C4-1E84-CE21FDEDBE4C}"/>
              </a:ext>
            </a:extLst>
          </p:cNvPr>
          <p:cNvSpPr>
            <a:spLocks noGrp="1"/>
          </p:cNvSpPr>
          <p:nvPr>
            <p:ph type="title"/>
          </p:nvPr>
        </p:nvSpPr>
        <p:spPr/>
        <p:txBody>
          <a:bodyPr/>
          <a:lstStyle/>
          <a:p>
            <a:r>
              <a:rPr lang="en-GB" dirty="0"/>
              <a:t>Services Available to you ! </a:t>
            </a:r>
            <a:br>
              <a:rPr lang="en-GB" dirty="0"/>
            </a:br>
            <a:endParaRPr lang="en-GB" dirty="0"/>
          </a:p>
        </p:txBody>
      </p:sp>
      <p:sp>
        <p:nvSpPr>
          <p:cNvPr id="3" name="Slide Number Placeholder 2">
            <a:extLst>
              <a:ext uri="{FF2B5EF4-FFF2-40B4-BE49-F238E27FC236}">
                <a16:creationId xmlns:a16="http://schemas.microsoft.com/office/drawing/2014/main" id="{1B2541FC-BB61-0F2E-7A7A-72ACE3366799}"/>
              </a:ext>
            </a:extLst>
          </p:cNvPr>
          <p:cNvSpPr>
            <a:spLocks noGrp="1"/>
          </p:cNvSpPr>
          <p:nvPr>
            <p:ph type="sldNum" sz="quarter" idx="10"/>
          </p:nvPr>
        </p:nvSpPr>
        <p:spPr/>
        <p:txBody>
          <a:bodyPr/>
          <a:lstStyle/>
          <a:p>
            <a:fld id="{FF240F16-35E0-49D3-851D-B169E9643B23}" type="slidenum">
              <a:rPr lang="en-US" smtClean="0"/>
              <a:pPr/>
              <a:t>8</a:t>
            </a:fld>
            <a:endParaRPr lang="en-US"/>
          </a:p>
        </p:txBody>
      </p:sp>
      <p:sp>
        <p:nvSpPr>
          <p:cNvPr id="4" name="TextBox 3">
            <a:extLst>
              <a:ext uri="{FF2B5EF4-FFF2-40B4-BE49-F238E27FC236}">
                <a16:creationId xmlns:a16="http://schemas.microsoft.com/office/drawing/2014/main" id="{FC53D03F-7FFC-1F22-75EE-A4DC53A8769C}"/>
              </a:ext>
            </a:extLst>
          </p:cNvPr>
          <p:cNvSpPr txBox="1"/>
          <p:nvPr/>
        </p:nvSpPr>
        <p:spPr>
          <a:xfrm>
            <a:off x="431800" y="1055649"/>
            <a:ext cx="4140200" cy="4031873"/>
          </a:xfrm>
          <a:prstGeom prst="rect">
            <a:avLst/>
          </a:prstGeom>
          <a:noFill/>
        </p:spPr>
        <p:txBody>
          <a:bodyPr wrap="square" rtlCol="0">
            <a:spAutoFit/>
          </a:bodyPr>
          <a:lstStyle/>
          <a:p>
            <a:r>
              <a:rPr lang="en-GB" dirty="0"/>
              <a:t>Camden GP HUB</a:t>
            </a:r>
          </a:p>
          <a:p>
            <a:endParaRPr lang="en-GB" sz="1400" dirty="0"/>
          </a:p>
          <a:p>
            <a:r>
              <a:rPr lang="en-GB" sz="1400" dirty="0"/>
              <a:t>The Hub service has now formally changed to a new service since 1</a:t>
            </a:r>
            <a:r>
              <a:rPr lang="en-GB" sz="1400" baseline="30000" dirty="0"/>
              <a:t>st</a:t>
            </a:r>
            <a:r>
              <a:rPr lang="en-GB" sz="1400" dirty="0"/>
              <a:t> July 2026. It is now the Camden Bridging Access Service ( CBAS) </a:t>
            </a:r>
          </a:p>
          <a:p>
            <a:endParaRPr lang="en-GB" sz="1400" dirty="0"/>
          </a:p>
          <a:p>
            <a:r>
              <a:rPr lang="en-GB" sz="1400" dirty="0"/>
              <a:t>It is open Monday – Friday between 12:00 and 20:00 </a:t>
            </a:r>
          </a:p>
          <a:p>
            <a:endParaRPr lang="en-GB" sz="1400" dirty="0"/>
          </a:p>
          <a:p>
            <a:r>
              <a:rPr lang="en-GB" sz="1400" dirty="0"/>
              <a:t>On Saturday , Sunday and Bank Holidays the service is open from 08:00 – 20:00 .</a:t>
            </a:r>
          </a:p>
          <a:p>
            <a:endParaRPr lang="en-GB" sz="1400" dirty="0"/>
          </a:p>
          <a:p>
            <a:r>
              <a:rPr lang="en-GB" sz="1400" dirty="0"/>
              <a:t>The service will no longer be running from Somers Town Medical centre. </a:t>
            </a:r>
          </a:p>
          <a:p>
            <a:endParaRPr lang="en-GB" sz="1400" dirty="0"/>
          </a:p>
          <a:p>
            <a:r>
              <a:rPr lang="en-GB" sz="1400" dirty="0"/>
              <a:t>The new sites are now :</a:t>
            </a:r>
            <a:br>
              <a:rPr lang="en-GB" sz="1400" dirty="0"/>
            </a:br>
            <a:r>
              <a:rPr lang="en-GB" sz="1400" dirty="0"/>
              <a:t>Brondesbury Medical Centre &amp; Regents Park Practice </a:t>
            </a:r>
          </a:p>
        </p:txBody>
      </p:sp>
      <p:pic>
        <p:nvPicPr>
          <p:cNvPr id="6" name="Picture 5">
            <a:extLst>
              <a:ext uri="{FF2B5EF4-FFF2-40B4-BE49-F238E27FC236}">
                <a16:creationId xmlns:a16="http://schemas.microsoft.com/office/drawing/2014/main" id="{A12769CB-3C2D-7AAB-1304-F4BA51B08621}"/>
              </a:ext>
            </a:extLst>
          </p:cNvPr>
          <p:cNvPicPr>
            <a:picLocks noChangeAspect="1"/>
          </p:cNvPicPr>
          <p:nvPr/>
        </p:nvPicPr>
        <p:blipFill>
          <a:blip r:embed="rId2"/>
          <a:stretch>
            <a:fillRect/>
          </a:stretch>
        </p:blipFill>
        <p:spPr>
          <a:xfrm>
            <a:off x="5466886" y="765716"/>
            <a:ext cx="2918522" cy="4377783"/>
          </a:xfrm>
          <a:prstGeom prst="rect">
            <a:avLst/>
          </a:prstGeom>
        </p:spPr>
      </p:pic>
    </p:spTree>
    <p:extLst>
      <p:ext uri="{BB962C8B-B14F-4D97-AF65-F5344CB8AC3E}">
        <p14:creationId xmlns:p14="http://schemas.microsoft.com/office/powerpoint/2010/main" val="657368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877B-3023-F02B-116C-CB893FA2835B}"/>
              </a:ext>
            </a:extLst>
          </p:cNvPr>
          <p:cNvSpPr>
            <a:spLocks noGrp="1"/>
          </p:cNvSpPr>
          <p:nvPr>
            <p:ph type="title"/>
          </p:nvPr>
        </p:nvSpPr>
        <p:spPr/>
        <p:txBody>
          <a:bodyPr/>
          <a:lstStyle/>
          <a:p>
            <a:r>
              <a:rPr lang="en-GB" dirty="0"/>
              <a:t>Physio Appointments and Blood Tests: </a:t>
            </a:r>
          </a:p>
        </p:txBody>
      </p:sp>
      <p:sp>
        <p:nvSpPr>
          <p:cNvPr id="3" name="Slide Number Placeholder 2">
            <a:extLst>
              <a:ext uri="{FF2B5EF4-FFF2-40B4-BE49-F238E27FC236}">
                <a16:creationId xmlns:a16="http://schemas.microsoft.com/office/drawing/2014/main" id="{8592F032-056F-0948-6244-90475CEBC19B}"/>
              </a:ext>
            </a:extLst>
          </p:cNvPr>
          <p:cNvSpPr>
            <a:spLocks noGrp="1"/>
          </p:cNvSpPr>
          <p:nvPr>
            <p:ph type="sldNum" sz="quarter" idx="10"/>
          </p:nvPr>
        </p:nvSpPr>
        <p:spPr/>
        <p:txBody>
          <a:bodyPr/>
          <a:lstStyle/>
          <a:p>
            <a:fld id="{FF240F16-35E0-49D3-851D-B169E9643B23}" type="slidenum">
              <a:rPr lang="en-US" smtClean="0"/>
              <a:pPr/>
              <a:t>9</a:t>
            </a:fld>
            <a:endParaRPr lang="en-US"/>
          </a:p>
        </p:txBody>
      </p:sp>
      <p:sp>
        <p:nvSpPr>
          <p:cNvPr id="4" name="TextBox 3">
            <a:extLst>
              <a:ext uri="{FF2B5EF4-FFF2-40B4-BE49-F238E27FC236}">
                <a16:creationId xmlns:a16="http://schemas.microsoft.com/office/drawing/2014/main" id="{AC44D685-2930-032F-FBBA-7215512F513A}"/>
              </a:ext>
            </a:extLst>
          </p:cNvPr>
          <p:cNvSpPr txBox="1"/>
          <p:nvPr/>
        </p:nvSpPr>
        <p:spPr>
          <a:xfrm>
            <a:off x="431799" y="1137424"/>
            <a:ext cx="3091985" cy="2862322"/>
          </a:xfrm>
          <a:prstGeom prst="rect">
            <a:avLst/>
          </a:prstGeom>
          <a:noFill/>
        </p:spPr>
        <p:txBody>
          <a:bodyPr wrap="square" rtlCol="0">
            <a:spAutoFit/>
          </a:bodyPr>
          <a:lstStyle/>
          <a:p>
            <a:r>
              <a:rPr lang="en-GB" sz="2400" dirty="0"/>
              <a:t>Physio Appointments </a:t>
            </a:r>
          </a:p>
          <a:p>
            <a:endParaRPr lang="en-GB" sz="1200" dirty="0"/>
          </a:p>
          <a:p>
            <a:r>
              <a:rPr lang="en-GB" sz="1200" dirty="0"/>
              <a:t>We Have First Contact Physio Appointments Available at Kings Cross Surgery on Monday , Wednesday and Thursday. </a:t>
            </a:r>
          </a:p>
          <a:p>
            <a:endParaRPr lang="en-GB" sz="1200" dirty="0"/>
          </a:p>
          <a:p>
            <a:r>
              <a:rPr lang="en-GB" sz="1200" dirty="0"/>
              <a:t>These appointments are available to All Camden GP Patients, so appointments are very limited. </a:t>
            </a:r>
          </a:p>
          <a:p>
            <a:endParaRPr lang="en-GB" sz="1200" dirty="0"/>
          </a:p>
          <a:p>
            <a:r>
              <a:rPr lang="en-GB" sz="1200" dirty="0"/>
              <a:t>Camden MSK also offer a self referral service for patients. The Admin team will also be sending patients self referral links.</a:t>
            </a:r>
          </a:p>
        </p:txBody>
      </p:sp>
      <p:sp>
        <p:nvSpPr>
          <p:cNvPr id="5" name="TextBox 4">
            <a:extLst>
              <a:ext uri="{FF2B5EF4-FFF2-40B4-BE49-F238E27FC236}">
                <a16:creationId xmlns:a16="http://schemas.microsoft.com/office/drawing/2014/main" id="{29E814CB-6B74-F9E1-4512-9A5EA3EC22D3}"/>
              </a:ext>
            </a:extLst>
          </p:cNvPr>
          <p:cNvSpPr txBox="1"/>
          <p:nvPr/>
        </p:nvSpPr>
        <p:spPr>
          <a:xfrm>
            <a:off x="4461486" y="1137424"/>
            <a:ext cx="3589693" cy="2769989"/>
          </a:xfrm>
          <a:prstGeom prst="rect">
            <a:avLst/>
          </a:prstGeom>
          <a:noFill/>
        </p:spPr>
        <p:txBody>
          <a:bodyPr wrap="square" rtlCol="0">
            <a:spAutoFit/>
          </a:bodyPr>
          <a:lstStyle/>
          <a:p>
            <a:r>
              <a:rPr lang="en-GB" sz="2400" dirty="0"/>
              <a:t>Blood Test Appointments </a:t>
            </a:r>
          </a:p>
          <a:p>
            <a:endParaRPr lang="en-GB" dirty="0"/>
          </a:p>
          <a:p>
            <a:r>
              <a:rPr lang="en-GB" sz="1200" dirty="0"/>
              <a:t>At the Practice we have very limited blood test appointments which can only be reserved for vulnerable patients. </a:t>
            </a:r>
          </a:p>
          <a:p>
            <a:endParaRPr lang="en-GB" sz="1200" dirty="0"/>
          </a:p>
          <a:p>
            <a:r>
              <a:rPr lang="en-GB" sz="1200" dirty="0"/>
              <a:t>The Admin team will be encouraging patients to go to the other sites available such as :</a:t>
            </a:r>
            <a:br>
              <a:rPr lang="en-GB" sz="1200" dirty="0"/>
            </a:br>
            <a:endParaRPr lang="en-GB" sz="1200" dirty="0"/>
          </a:p>
          <a:p>
            <a:pPr marL="171450" indent="-171450">
              <a:buFontTx/>
              <a:buChar char="-"/>
            </a:pPr>
            <a:r>
              <a:rPr lang="en-GB" sz="1200" dirty="0"/>
              <a:t>Hunter Street , WC1 1BN </a:t>
            </a:r>
          </a:p>
          <a:p>
            <a:pPr marL="171450" indent="-171450">
              <a:buFontTx/>
              <a:buChar char="-"/>
            </a:pPr>
            <a:r>
              <a:rPr lang="en-GB" sz="1200" dirty="0"/>
              <a:t>James Wigg Practice , NW5 2BX </a:t>
            </a:r>
          </a:p>
          <a:p>
            <a:pPr marL="171450" indent="-171450">
              <a:buFontTx/>
              <a:buChar char="-"/>
            </a:pPr>
            <a:r>
              <a:rPr lang="en-GB" sz="1200" dirty="0"/>
              <a:t>Finsbury Health Centre , N1 2DE </a:t>
            </a:r>
          </a:p>
          <a:p>
            <a:pPr marL="171450" indent="-171450">
              <a:buFontTx/>
              <a:buChar char="-"/>
            </a:pPr>
            <a:r>
              <a:rPr lang="en-GB" sz="1200" dirty="0"/>
              <a:t>River Place Health Centre , EC1R 0JH </a:t>
            </a:r>
          </a:p>
        </p:txBody>
      </p:sp>
    </p:spTree>
    <p:extLst>
      <p:ext uri="{BB962C8B-B14F-4D97-AF65-F5344CB8AC3E}">
        <p14:creationId xmlns:p14="http://schemas.microsoft.com/office/powerpoint/2010/main" val="3222320500"/>
      </p:ext>
    </p:extLst>
  </p:cSld>
  <p:clrMapOvr>
    <a:masterClrMapping/>
  </p:clrMapOvr>
</p:sld>
</file>

<file path=ppt/theme/theme1.xml><?xml version="1.0" encoding="utf-8"?>
<a:theme xmlns:a="http://schemas.openxmlformats.org/drawingml/2006/main" name="Text slide">
  <a:themeElements>
    <a:clrScheme name="Operose Health">
      <a:dk1>
        <a:srgbClr val="000000"/>
      </a:dk1>
      <a:lt1>
        <a:srgbClr val="FFFFFF"/>
      </a:lt1>
      <a:dk2>
        <a:srgbClr val="8246AF"/>
      </a:dk2>
      <a:lt2>
        <a:srgbClr val="F0F0F0"/>
      </a:lt2>
      <a:accent1>
        <a:srgbClr val="0071CE"/>
      </a:accent1>
      <a:accent2>
        <a:srgbClr val="41B6E6"/>
      </a:accent2>
      <a:accent3>
        <a:srgbClr val="003087"/>
      </a:accent3>
      <a:accent4>
        <a:srgbClr val="5059B3"/>
      </a:accent4>
      <a:accent5>
        <a:srgbClr val="868686"/>
      </a:accent5>
      <a:accent6>
        <a:srgbClr val="F0F0F0"/>
      </a:accent6>
      <a:hlink>
        <a:srgbClr val="8246A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2714</TotalTime>
  <Words>1258</Words>
  <Application>Microsoft Office PowerPoint</Application>
  <PresentationFormat>On-screen Show (16:9)</PresentationFormat>
  <Paragraphs>232</Paragraphs>
  <Slides>14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Quire Sans Pro Light</vt:lpstr>
      <vt:lpstr>Tisa Offc Serif Pro</vt:lpstr>
      <vt:lpstr>Text slide</vt:lpstr>
      <vt:lpstr>Somers Town Medical &amp; Kings Cross Practice</vt:lpstr>
      <vt:lpstr>PowerPoint Presentation</vt:lpstr>
      <vt:lpstr>PowerPoint Presentation</vt:lpstr>
      <vt:lpstr>Non-clinical Team</vt:lpstr>
      <vt:lpstr>GP Workforce</vt:lpstr>
      <vt:lpstr>Clinical Workforce</vt:lpstr>
      <vt:lpstr>Carers Event </vt:lpstr>
      <vt:lpstr>Services Available to you !  </vt:lpstr>
      <vt:lpstr>Physio Appointments and Blood Tests: </vt:lpstr>
      <vt:lpstr>PowerPoint Presentation</vt:lpstr>
      <vt:lpstr>⭐ What Do We Want Our Patients to Say About Us?</vt:lpstr>
      <vt:lpstr>Patient Experience </vt:lpstr>
      <vt:lpstr>Health Campaigns: </vt:lpstr>
      <vt:lpstr> Website &amp; Notice Boards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Josephine Kemp</dc:creator>
  <cp:lastModifiedBy>Khadija Moobe</cp:lastModifiedBy>
  <cp:revision>157</cp:revision>
  <cp:lastPrinted>2026-07-14T11:15:28Z</cp:lastPrinted>
  <dcterms:created xsi:type="dcterms:W3CDTF">2022-07-27T15:41:21Z</dcterms:created>
  <dcterms:modified xsi:type="dcterms:W3CDTF">2026-07-15T10:44:11Z</dcterms:modified>
</cp:coreProperties>
</file>